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sldIdLst>
    <p:sldId id="256" r:id="rId2"/>
    <p:sldId id="270" r:id="rId3"/>
    <p:sldId id="305" r:id="rId4"/>
    <p:sldId id="303" r:id="rId5"/>
    <p:sldId id="272" r:id="rId6"/>
    <p:sldId id="306" r:id="rId7"/>
    <p:sldId id="275" r:id="rId8"/>
    <p:sldId id="295" r:id="rId9"/>
    <p:sldId id="276" r:id="rId10"/>
    <p:sldId id="297" r:id="rId11"/>
    <p:sldId id="277" r:id="rId12"/>
    <p:sldId id="278" r:id="rId13"/>
    <p:sldId id="280" r:id="rId14"/>
    <p:sldId id="281" r:id="rId15"/>
    <p:sldId id="282" r:id="rId16"/>
    <p:sldId id="279" r:id="rId17"/>
    <p:sldId id="283" r:id="rId18"/>
    <p:sldId id="284" r:id="rId19"/>
    <p:sldId id="285" r:id="rId20"/>
    <p:sldId id="286" r:id="rId21"/>
    <p:sldId id="298" r:id="rId22"/>
    <p:sldId id="301" r:id="rId23"/>
    <p:sldId id="299" r:id="rId24"/>
    <p:sldId id="302" r:id="rId25"/>
    <p:sldId id="289" r:id="rId26"/>
    <p:sldId id="300" r:id="rId27"/>
    <p:sldId id="314" r:id="rId28"/>
    <p:sldId id="290" r:id="rId29"/>
    <p:sldId id="291" r:id="rId30"/>
    <p:sldId id="292" r:id="rId31"/>
    <p:sldId id="293" r:id="rId32"/>
    <p:sldId id="307" r:id="rId33"/>
    <p:sldId id="309" r:id="rId34"/>
    <p:sldId id="310" r:id="rId35"/>
    <p:sldId id="311" r:id="rId36"/>
    <p:sldId id="312" r:id="rId37"/>
    <p:sldId id="313" r:id="rId38"/>
    <p:sldId id="287" r:id="rId39"/>
    <p:sldId id="308" r:id="rId40"/>
  </p:sldIdLst>
  <p:sldSz cx="9144000" cy="6858000" type="screen4x3"/>
  <p:notesSz cx="6797675" cy="9928225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FFCC"/>
    <a:srgbClr val="FFCCCC"/>
    <a:srgbClr val="CCEC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0" autoAdjust="0"/>
    <p:restoredTop sz="87621" autoAdjust="0"/>
  </p:normalViewPr>
  <p:slideViewPr>
    <p:cSldViewPr>
      <p:cViewPr varScale="1">
        <p:scale>
          <a:sx n="67" d="100"/>
          <a:sy n="67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1.png"/><Relationship Id="rId1" Type="http://schemas.openxmlformats.org/officeDocument/2006/relationships/image" Target="../media/image1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DDC90-EE3B-43B0-8BA0-4ED0CBAF8B8B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8991FA-6145-4516-8D20-63F5FAF08534}">
      <dgm:prSet custT="1"/>
      <dgm:spPr/>
      <dgm:t>
        <a:bodyPr/>
        <a:lstStyle/>
        <a:p>
          <a:r>
            <a:rPr lang="es-ES" sz="3300" b="1" i="1" dirty="0" smtClean="0">
              <a:solidFill>
                <a:srgbClr val="C00000"/>
              </a:solidFill>
            </a:rPr>
            <a:t>Análisis del problema</a:t>
          </a:r>
          <a:r>
            <a:rPr lang="es-ES" sz="3300" dirty="0" smtClean="0"/>
            <a:t>, estableciendo con precisión lo que se plantea. </a:t>
          </a:r>
          <a:r>
            <a:rPr lang="es-ES" sz="2400" b="1" dirty="0" smtClean="0">
              <a:solidFill>
                <a:srgbClr val="C00000"/>
              </a:solidFill>
            </a:rPr>
            <a:t>(QUÉ) </a:t>
          </a:r>
          <a:r>
            <a:rPr lang="es-ES" sz="3300" b="1" dirty="0" smtClean="0">
              <a:solidFill>
                <a:srgbClr val="C00000"/>
              </a:solidFill>
            </a:rPr>
            <a:t>Especificación</a:t>
          </a:r>
          <a:endParaRPr lang="es-ES" sz="3300" b="1" dirty="0">
            <a:solidFill>
              <a:srgbClr val="C00000"/>
            </a:solidFill>
          </a:endParaRPr>
        </a:p>
      </dgm:t>
    </dgm:pt>
    <dgm:pt modelId="{A4FE10DA-6A85-45A1-9479-6B298590F1A2}" type="parTrans" cxnId="{03FA653D-A781-4E88-ADF5-EFEBD24601FE}">
      <dgm:prSet/>
      <dgm:spPr/>
      <dgm:t>
        <a:bodyPr/>
        <a:lstStyle/>
        <a:p>
          <a:endParaRPr lang="es-ES"/>
        </a:p>
      </dgm:t>
    </dgm:pt>
    <dgm:pt modelId="{0A442BFB-F51C-418D-839F-8161153A3196}" type="sibTrans" cxnId="{03FA653D-A781-4E88-ADF5-EFEBD24601FE}">
      <dgm:prSet/>
      <dgm:spPr/>
      <dgm:t>
        <a:bodyPr/>
        <a:lstStyle/>
        <a:p>
          <a:endParaRPr lang="es-ES"/>
        </a:p>
      </dgm:t>
    </dgm:pt>
    <dgm:pt modelId="{8B245295-581A-4F8F-A62A-DFD296DD0667}">
      <dgm:prSet custT="1"/>
      <dgm:spPr/>
      <dgm:t>
        <a:bodyPr/>
        <a:lstStyle/>
        <a:p>
          <a:r>
            <a:rPr lang="es-ES" sz="3300" b="1" i="1" dirty="0" smtClean="0">
              <a:solidFill>
                <a:srgbClr val="C00000"/>
              </a:solidFill>
            </a:rPr>
            <a:t>Solución conceptual</a:t>
          </a:r>
          <a:r>
            <a:rPr lang="es-ES" sz="3300" b="1" dirty="0" smtClean="0">
              <a:solidFill>
                <a:srgbClr val="C00000"/>
              </a:solidFill>
            </a:rPr>
            <a:t> </a:t>
          </a:r>
          <a:r>
            <a:rPr lang="es-ES" sz="3300" dirty="0" smtClean="0"/>
            <a:t>del problema, describiendo un método (algoritmo) que lo resuelva. </a:t>
          </a:r>
          <a:r>
            <a:rPr lang="es-ES" sz="2400" b="1" dirty="0" smtClean="0">
              <a:solidFill>
                <a:srgbClr val="C00000"/>
              </a:solidFill>
            </a:rPr>
            <a:t>(CÓMO)</a:t>
          </a:r>
          <a:endParaRPr lang="es-ES" sz="3300" b="1" dirty="0">
            <a:solidFill>
              <a:srgbClr val="C00000"/>
            </a:solidFill>
          </a:endParaRPr>
        </a:p>
      </dgm:t>
    </dgm:pt>
    <dgm:pt modelId="{E9F6269A-8E3E-4D4C-846F-4E2CB4975080}" type="parTrans" cxnId="{C483D5D7-ED7D-4C8B-A094-F931C694409D}">
      <dgm:prSet/>
      <dgm:spPr/>
      <dgm:t>
        <a:bodyPr/>
        <a:lstStyle/>
        <a:p>
          <a:endParaRPr lang="es-ES"/>
        </a:p>
      </dgm:t>
    </dgm:pt>
    <dgm:pt modelId="{EADCC8D8-4BB9-4DF4-A37B-46A703DED0BA}" type="sibTrans" cxnId="{C483D5D7-ED7D-4C8B-A094-F931C694409D}">
      <dgm:prSet/>
      <dgm:spPr/>
      <dgm:t>
        <a:bodyPr/>
        <a:lstStyle/>
        <a:p>
          <a:endParaRPr lang="es-ES"/>
        </a:p>
      </dgm:t>
    </dgm:pt>
    <dgm:pt modelId="{D60E76EF-C492-4E8C-B701-226CB395D124}">
      <dgm:prSet custT="1"/>
      <dgm:spPr/>
      <dgm:t>
        <a:bodyPr/>
        <a:lstStyle/>
        <a:p>
          <a:r>
            <a:rPr lang="es-ES" sz="3600" b="1" i="1" dirty="0" smtClean="0">
              <a:solidFill>
                <a:srgbClr val="C00000"/>
              </a:solidFill>
            </a:rPr>
            <a:t>Escritura del algoritmo </a:t>
          </a:r>
          <a:r>
            <a:rPr lang="es-ES" sz="3600" dirty="0" smtClean="0"/>
            <a:t>en un lenguaje de programación.</a:t>
          </a:r>
          <a:endParaRPr lang="es-ES" sz="3600" dirty="0"/>
        </a:p>
      </dgm:t>
    </dgm:pt>
    <dgm:pt modelId="{F6E71EE0-4BAA-4AC2-A873-9A7E8F2E3C68}" type="parTrans" cxnId="{C634C25F-9686-4674-A8AE-12EBDA997793}">
      <dgm:prSet/>
      <dgm:spPr/>
      <dgm:t>
        <a:bodyPr/>
        <a:lstStyle/>
        <a:p>
          <a:endParaRPr lang="es-ES"/>
        </a:p>
      </dgm:t>
    </dgm:pt>
    <dgm:pt modelId="{8961A421-C9C2-4965-95B5-718376724CF5}" type="sibTrans" cxnId="{C634C25F-9686-4674-A8AE-12EBDA997793}">
      <dgm:prSet/>
      <dgm:spPr/>
      <dgm:t>
        <a:bodyPr/>
        <a:lstStyle/>
        <a:p>
          <a:endParaRPr lang="es-ES"/>
        </a:p>
      </dgm:t>
    </dgm:pt>
    <dgm:pt modelId="{9946A19F-BB0D-4418-9F21-26478424996E}" type="pres">
      <dgm:prSet presAssocID="{F99DDC90-EE3B-43B0-8BA0-4ED0CBAF8B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42E8CE-B3EB-442D-BA55-0B30B15C9BED}" type="pres">
      <dgm:prSet presAssocID="{CB8991FA-6145-4516-8D20-63F5FAF08534}" presName="comp" presStyleCnt="0"/>
      <dgm:spPr/>
    </dgm:pt>
    <dgm:pt modelId="{86E42009-151F-439B-9CF3-3B3A3DAA745E}" type="pres">
      <dgm:prSet presAssocID="{CB8991FA-6145-4516-8D20-63F5FAF08534}" presName="box" presStyleLbl="node1" presStyleIdx="0" presStyleCnt="3"/>
      <dgm:spPr/>
      <dgm:t>
        <a:bodyPr/>
        <a:lstStyle/>
        <a:p>
          <a:endParaRPr lang="es-ES"/>
        </a:p>
      </dgm:t>
    </dgm:pt>
    <dgm:pt modelId="{A90AB8C4-10FE-4074-90EC-BA21B85EF9F3}" type="pres">
      <dgm:prSet presAssocID="{CB8991FA-6145-4516-8D20-63F5FAF0853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D13DFB2-905E-44AA-8C99-7FADE0CD6E78}" type="pres">
      <dgm:prSet presAssocID="{CB8991FA-6145-4516-8D20-63F5FAF0853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A12DEC-A289-4352-A9F6-234FA2EB7CEA}" type="pres">
      <dgm:prSet presAssocID="{0A442BFB-F51C-418D-839F-8161153A3196}" presName="spacer" presStyleCnt="0"/>
      <dgm:spPr/>
    </dgm:pt>
    <dgm:pt modelId="{4463CEEB-6B26-435E-8AAE-7589FB48BEC5}" type="pres">
      <dgm:prSet presAssocID="{8B245295-581A-4F8F-A62A-DFD296DD0667}" presName="comp" presStyleCnt="0"/>
      <dgm:spPr/>
    </dgm:pt>
    <dgm:pt modelId="{920D9DFF-C4EC-4F7E-864D-082FCBF6A393}" type="pres">
      <dgm:prSet presAssocID="{8B245295-581A-4F8F-A62A-DFD296DD0667}" presName="box" presStyleLbl="node1" presStyleIdx="1" presStyleCnt="3"/>
      <dgm:spPr/>
      <dgm:t>
        <a:bodyPr/>
        <a:lstStyle/>
        <a:p>
          <a:endParaRPr lang="es-ES"/>
        </a:p>
      </dgm:t>
    </dgm:pt>
    <dgm:pt modelId="{80D9109E-385D-4504-9B61-AE1B20E8DE1D}" type="pres">
      <dgm:prSet presAssocID="{8B245295-581A-4F8F-A62A-DFD296DD066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0DBA4CA-3799-4037-B6BE-D9FEAD9CA5FB}" type="pres">
      <dgm:prSet presAssocID="{8B245295-581A-4F8F-A62A-DFD296DD066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A7C4D6-1C93-4D14-A00B-7CCCC2C89798}" type="pres">
      <dgm:prSet presAssocID="{EADCC8D8-4BB9-4DF4-A37B-46A703DED0BA}" presName="spacer" presStyleCnt="0"/>
      <dgm:spPr/>
    </dgm:pt>
    <dgm:pt modelId="{15775147-CD67-47FE-AF7D-EFCD2B5BCCB0}" type="pres">
      <dgm:prSet presAssocID="{D60E76EF-C492-4E8C-B701-226CB395D124}" presName="comp" presStyleCnt="0"/>
      <dgm:spPr/>
    </dgm:pt>
    <dgm:pt modelId="{3CCD8218-E89F-4C9F-8C06-FA0394F1282C}" type="pres">
      <dgm:prSet presAssocID="{D60E76EF-C492-4E8C-B701-226CB395D124}" presName="box" presStyleLbl="node1" presStyleIdx="2" presStyleCnt="3"/>
      <dgm:spPr/>
      <dgm:t>
        <a:bodyPr/>
        <a:lstStyle/>
        <a:p>
          <a:endParaRPr lang="es-ES"/>
        </a:p>
      </dgm:t>
    </dgm:pt>
    <dgm:pt modelId="{BEEB80D7-EE15-41B4-8D96-7D89E7C6673C}" type="pres">
      <dgm:prSet presAssocID="{D60E76EF-C492-4E8C-B701-226CB395D124}" presName="img" presStyleLbl="fgImgPlace1" presStyleIdx="2" presStyleCnt="3" custLinFactNeighborX="-526" custLinFactNeighborY="31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861A941-0ECC-409A-8346-B07E4A4E41C3}" type="pres">
      <dgm:prSet presAssocID="{D60E76EF-C492-4E8C-B701-226CB395D12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5085DB-6B3F-4C59-BC45-CD7F0F86504E}" type="presOf" srcId="{CB8991FA-6145-4516-8D20-63F5FAF08534}" destId="{86E42009-151F-439B-9CF3-3B3A3DAA745E}" srcOrd="0" destOrd="0" presId="urn:microsoft.com/office/officeart/2005/8/layout/vList4#1"/>
    <dgm:cxn modelId="{03FA653D-A781-4E88-ADF5-EFEBD24601FE}" srcId="{F99DDC90-EE3B-43B0-8BA0-4ED0CBAF8B8B}" destId="{CB8991FA-6145-4516-8D20-63F5FAF08534}" srcOrd="0" destOrd="0" parTransId="{A4FE10DA-6A85-45A1-9479-6B298590F1A2}" sibTransId="{0A442BFB-F51C-418D-839F-8161153A3196}"/>
    <dgm:cxn modelId="{C634C25F-9686-4674-A8AE-12EBDA997793}" srcId="{F99DDC90-EE3B-43B0-8BA0-4ED0CBAF8B8B}" destId="{D60E76EF-C492-4E8C-B701-226CB395D124}" srcOrd="2" destOrd="0" parTransId="{F6E71EE0-4BAA-4AC2-A873-9A7E8F2E3C68}" sibTransId="{8961A421-C9C2-4965-95B5-718376724CF5}"/>
    <dgm:cxn modelId="{C483D5D7-ED7D-4C8B-A094-F931C694409D}" srcId="{F99DDC90-EE3B-43B0-8BA0-4ED0CBAF8B8B}" destId="{8B245295-581A-4F8F-A62A-DFD296DD0667}" srcOrd="1" destOrd="0" parTransId="{E9F6269A-8E3E-4D4C-846F-4E2CB4975080}" sibTransId="{EADCC8D8-4BB9-4DF4-A37B-46A703DED0BA}"/>
    <dgm:cxn modelId="{4A2197A5-4116-4EEA-8AD7-03E611F4C011}" type="presOf" srcId="{8B245295-581A-4F8F-A62A-DFD296DD0667}" destId="{20DBA4CA-3799-4037-B6BE-D9FEAD9CA5FB}" srcOrd="1" destOrd="0" presId="urn:microsoft.com/office/officeart/2005/8/layout/vList4#1"/>
    <dgm:cxn modelId="{D006AD81-B3ED-4CD9-8B2B-070303A7B8DA}" type="presOf" srcId="{D60E76EF-C492-4E8C-B701-226CB395D124}" destId="{B861A941-0ECC-409A-8346-B07E4A4E41C3}" srcOrd="1" destOrd="0" presId="urn:microsoft.com/office/officeart/2005/8/layout/vList4#1"/>
    <dgm:cxn modelId="{F3034017-BEA3-4BED-9B2C-9F6B54627A96}" type="presOf" srcId="{F99DDC90-EE3B-43B0-8BA0-4ED0CBAF8B8B}" destId="{9946A19F-BB0D-4418-9F21-26478424996E}" srcOrd="0" destOrd="0" presId="urn:microsoft.com/office/officeart/2005/8/layout/vList4#1"/>
    <dgm:cxn modelId="{EAD5CB92-72EB-466B-AC70-727B0AED750C}" type="presOf" srcId="{8B245295-581A-4F8F-A62A-DFD296DD0667}" destId="{920D9DFF-C4EC-4F7E-864D-082FCBF6A393}" srcOrd="0" destOrd="0" presId="urn:microsoft.com/office/officeart/2005/8/layout/vList4#1"/>
    <dgm:cxn modelId="{223BDCEB-D702-406B-96F0-555EF2C6E2A2}" type="presOf" srcId="{D60E76EF-C492-4E8C-B701-226CB395D124}" destId="{3CCD8218-E89F-4C9F-8C06-FA0394F1282C}" srcOrd="0" destOrd="0" presId="urn:microsoft.com/office/officeart/2005/8/layout/vList4#1"/>
    <dgm:cxn modelId="{70B3260A-E02F-4EC3-ABD9-0F3D1F9C797E}" type="presOf" srcId="{CB8991FA-6145-4516-8D20-63F5FAF08534}" destId="{BD13DFB2-905E-44AA-8C99-7FADE0CD6E78}" srcOrd="1" destOrd="0" presId="urn:microsoft.com/office/officeart/2005/8/layout/vList4#1"/>
    <dgm:cxn modelId="{75B5A199-4231-4141-943B-0AD9653B99D0}" type="presParOf" srcId="{9946A19F-BB0D-4418-9F21-26478424996E}" destId="{1F42E8CE-B3EB-442D-BA55-0B30B15C9BED}" srcOrd="0" destOrd="0" presId="urn:microsoft.com/office/officeart/2005/8/layout/vList4#1"/>
    <dgm:cxn modelId="{866A34F9-F540-4D62-8E90-DB642C626FD1}" type="presParOf" srcId="{1F42E8CE-B3EB-442D-BA55-0B30B15C9BED}" destId="{86E42009-151F-439B-9CF3-3B3A3DAA745E}" srcOrd="0" destOrd="0" presId="urn:microsoft.com/office/officeart/2005/8/layout/vList4#1"/>
    <dgm:cxn modelId="{46723A40-D5F9-4144-94EA-627489375511}" type="presParOf" srcId="{1F42E8CE-B3EB-442D-BA55-0B30B15C9BED}" destId="{A90AB8C4-10FE-4074-90EC-BA21B85EF9F3}" srcOrd="1" destOrd="0" presId="urn:microsoft.com/office/officeart/2005/8/layout/vList4#1"/>
    <dgm:cxn modelId="{96FF7888-B6DD-40C0-A4F6-4BC137BB54F1}" type="presParOf" srcId="{1F42E8CE-B3EB-442D-BA55-0B30B15C9BED}" destId="{BD13DFB2-905E-44AA-8C99-7FADE0CD6E78}" srcOrd="2" destOrd="0" presId="urn:microsoft.com/office/officeart/2005/8/layout/vList4#1"/>
    <dgm:cxn modelId="{BA35B996-827F-4B55-86D9-FAA85DCCDB8A}" type="presParOf" srcId="{9946A19F-BB0D-4418-9F21-26478424996E}" destId="{13A12DEC-A289-4352-A9F6-234FA2EB7CEA}" srcOrd="1" destOrd="0" presId="urn:microsoft.com/office/officeart/2005/8/layout/vList4#1"/>
    <dgm:cxn modelId="{79FAD027-E5FE-4F6B-824C-2421BE0723E7}" type="presParOf" srcId="{9946A19F-BB0D-4418-9F21-26478424996E}" destId="{4463CEEB-6B26-435E-8AAE-7589FB48BEC5}" srcOrd="2" destOrd="0" presId="urn:microsoft.com/office/officeart/2005/8/layout/vList4#1"/>
    <dgm:cxn modelId="{76D9042E-7DEA-4FC8-B456-F4E4F66C5FFD}" type="presParOf" srcId="{4463CEEB-6B26-435E-8AAE-7589FB48BEC5}" destId="{920D9DFF-C4EC-4F7E-864D-082FCBF6A393}" srcOrd="0" destOrd="0" presId="urn:microsoft.com/office/officeart/2005/8/layout/vList4#1"/>
    <dgm:cxn modelId="{4C6A37D7-DF28-4F58-ADF2-640F28C3E15B}" type="presParOf" srcId="{4463CEEB-6B26-435E-8AAE-7589FB48BEC5}" destId="{80D9109E-385D-4504-9B61-AE1B20E8DE1D}" srcOrd="1" destOrd="0" presId="urn:microsoft.com/office/officeart/2005/8/layout/vList4#1"/>
    <dgm:cxn modelId="{76CF3807-AEB9-4569-B879-CA32316936F5}" type="presParOf" srcId="{4463CEEB-6B26-435E-8AAE-7589FB48BEC5}" destId="{20DBA4CA-3799-4037-B6BE-D9FEAD9CA5FB}" srcOrd="2" destOrd="0" presId="urn:microsoft.com/office/officeart/2005/8/layout/vList4#1"/>
    <dgm:cxn modelId="{73958498-B86C-4EBE-A271-AD22196378E2}" type="presParOf" srcId="{9946A19F-BB0D-4418-9F21-26478424996E}" destId="{33A7C4D6-1C93-4D14-A00B-7CCCC2C89798}" srcOrd="3" destOrd="0" presId="urn:microsoft.com/office/officeart/2005/8/layout/vList4#1"/>
    <dgm:cxn modelId="{35B18447-5321-443E-B428-B612BC26152C}" type="presParOf" srcId="{9946A19F-BB0D-4418-9F21-26478424996E}" destId="{15775147-CD67-47FE-AF7D-EFCD2B5BCCB0}" srcOrd="4" destOrd="0" presId="urn:microsoft.com/office/officeart/2005/8/layout/vList4#1"/>
    <dgm:cxn modelId="{9D2592BF-0A90-4808-904D-3818A03EDFDF}" type="presParOf" srcId="{15775147-CD67-47FE-AF7D-EFCD2B5BCCB0}" destId="{3CCD8218-E89F-4C9F-8C06-FA0394F1282C}" srcOrd="0" destOrd="0" presId="urn:microsoft.com/office/officeart/2005/8/layout/vList4#1"/>
    <dgm:cxn modelId="{7FE1A9CE-E27E-410D-A12A-9841B55D1B50}" type="presParOf" srcId="{15775147-CD67-47FE-AF7D-EFCD2B5BCCB0}" destId="{BEEB80D7-EE15-41B4-8D96-7D89E7C6673C}" srcOrd="1" destOrd="0" presId="urn:microsoft.com/office/officeart/2005/8/layout/vList4#1"/>
    <dgm:cxn modelId="{6403151A-84EC-49C6-9441-13F173C41284}" type="presParOf" srcId="{15775147-CD67-47FE-AF7D-EFCD2B5BCCB0}" destId="{B861A941-0ECC-409A-8346-B07E4A4E41C3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E42009-151F-439B-9CF3-3B3A3DAA745E}">
      <dsp:nvSpPr>
        <dsp:cNvPr id="0" name=""/>
        <dsp:cNvSpPr/>
      </dsp:nvSpPr>
      <dsp:spPr>
        <a:xfrm>
          <a:off x="0" y="0"/>
          <a:ext cx="8208912" cy="1524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i="1" kern="1200" dirty="0" smtClean="0">
              <a:solidFill>
                <a:srgbClr val="C00000"/>
              </a:solidFill>
            </a:rPr>
            <a:t>Análisis del problema</a:t>
          </a:r>
          <a:r>
            <a:rPr lang="es-ES" sz="3300" kern="1200" dirty="0" smtClean="0"/>
            <a:t>, estableciendo con precisión lo que se plantea. </a:t>
          </a:r>
          <a:r>
            <a:rPr lang="es-ES" sz="2400" b="1" kern="1200" dirty="0" smtClean="0">
              <a:solidFill>
                <a:srgbClr val="C00000"/>
              </a:solidFill>
            </a:rPr>
            <a:t>(QUÉ) </a:t>
          </a:r>
          <a:r>
            <a:rPr lang="es-ES" sz="3300" b="1" kern="1200" dirty="0" smtClean="0">
              <a:solidFill>
                <a:srgbClr val="C00000"/>
              </a:solidFill>
            </a:rPr>
            <a:t>Especificación</a:t>
          </a:r>
          <a:endParaRPr lang="es-ES" sz="3300" b="1" kern="1200" dirty="0">
            <a:solidFill>
              <a:srgbClr val="C00000"/>
            </a:solidFill>
          </a:endParaRPr>
        </a:p>
      </dsp:txBody>
      <dsp:txXfrm>
        <a:off x="1794228" y="0"/>
        <a:ext cx="6414683" cy="1524465"/>
      </dsp:txXfrm>
    </dsp:sp>
    <dsp:sp modelId="{A90AB8C4-10FE-4074-90EC-BA21B85EF9F3}">
      <dsp:nvSpPr>
        <dsp:cNvPr id="0" name=""/>
        <dsp:cNvSpPr/>
      </dsp:nvSpPr>
      <dsp:spPr>
        <a:xfrm>
          <a:off x="152446" y="152446"/>
          <a:ext cx="1641782" cy="12195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D9DFF-C4EC-4F7E-864D-082FCBF6A393}">
      <dsp:nvSpPr>
        <dsp:cNvPr id="0" name=""/>
        <dsp:cNvSpPr/>
      </dsp:nvSpPr>
      <dsp:spPr>
        <a:xfrm>
          <a:off x="0" y="1676911"/>
          <a:ext cx="8208912" cy="1524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i="1" kern="1200" dirty="0" smtClean="0">
              <a:solidFill>
                <a:srgbClr val="C00000"/>
              </a:solidFill>
            </a:rPr>
            <a:t>Solución conceptual</a:t>
          </a:r>
          <a:r>
            <a:rPr lang="es-ES" sz="3300" b="1" kern="1200" dirty="0" smtClean="0">
              <a:solidFill>
                <a:srgbClr val="C00000"/>
              </a:solidFill>
            </a:rPr>
            <a:t> </a:t>
          </a:r>
          <a:r>
            <a:rPr lang="es-ES" sz="3300" kern="1200" dirty="0" smtClean="0"/>
            <a:t>del problema, describiendo un método (algoritmo) que lo resuelva. </a:t>
          </a:r>
          <a:r>
            <a:rPr lang="es-ES" sz="2400" b="1" kern="1200" dirty="0" smtClean="0">
              <a:solidFill>
                <a:srgbClr val="C00000"/>
              </a:solidFill>
            </a:rPr>
            <a:t>(CÓMO)</a:t>
          </a:r>
          <a:endParaRPr lang="es-ES" sz="3300" b="1" kern="1200" dirty="0">
            <a:solidFill>
              <a:srgbClr val="C00000"/>
            </a:solidFill>
          </a:endParaRPr>
        </a:p>
      </dsp:txBody>
      <dsp:txXfrm>
        <a:off x="1794228" y="1676911"/>
        <a:ext cx="6414683" cy="1524465"/>
      </dsp:txXfrm>
    </dsp:sp>
    <dsp:sp modelId="{80D9109E-385D-4504-9B61-AE1B20E8DE1D}">
      <dsp:nvSpPr>
        <dsp:cNvPr id="0" name=""/>
        <dsp:cNvSpPr/>
      </dsp:nvSpPr>
      <dsp:spPr>
        <a:xfrm>
          <a:off x="152446" y="1829357"/>
          <a:ext cx="1641782" cy="12195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D8218-E89F-4C9F-8C06-FA0394F1282C}">
      <dsp:nvSpPr>
        <dsp:cNvPr id="0" name=""/>
        <dsp:cNvSpPr/>
      </dsp:nvSpPr>
      <dsp:spPr>
        <a:xfrm>
          <a:off x="0" y="3353823"/>
          <a:ext cx="8208912" cy="1524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i="1" kern="1200" dirty="0" smtClean="0">
              <a:solidFill>
                <a:srgbClr val="C00000"/>
              </a:solidFill>
            </a:rPr>
            <a:t>Escritura del algoritmo </a:t>
          </a:r>
          <a:r>
            <a:rPr lang="es-ES" sz="3600" kern="1200" dirty="0" smtClean="0"/>
            <a:t>en un lenguaje de programación.</a:t>
          </a:r>
          <a:endParaRPr lang="es-ES" sz="3600" kern="1200" dirty="0"/>
        </a:p>
      </dsp:txBody>
      <dsp:txXfrm>
        <a:off x="1794228" y="3353823"/>
        <a:ext cx="6414683" cy="1524465"/>
      </dsp:txXfrm>
    </dsp:sp>
    <dsp:sp modelId="{BEEB80D7-EE15-41B4-8D96-7D89E7C6673C}">
      <dsp:nvSpPr>
        <dsp:cNvPr id="0" name=""/>
        <dsp:cNvSpPr/>
      </dsp:nvSpPr>
      <dsp:spPr>
        <a:xfrm>
          <a:off x="143810" y="3510135"/>
          <a:ext cx="1641782" cy="12195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5659" cy="496412"/>
          </a:xfrm>
          <a:prstGeom prst="rect">
            <a:avLst/>
          </a:prstGeom>
        </p:spPr>
        <p:txBody>
          <a:bodyPr vert="horz" lIns="91140" tIns="45569" rIns="91140" bIns="45569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0" y="2"/>
            <a:ext cx="2945659" cy="496412"/>
          </a:xfrm>
          <a:prstGeom prst="rect">
            <a:avLst/>
          </a:prstGeom>
        </p:spPr>
        <p:txBody>
          <a:bodyPr vert="horz" lIns="91140" tIns="45569" rIns="91140" bIns="45569" rtlCol="0"/>
          <a:lstStyle>
            <a:lvl1pPr algn="r" latinLnBrk="0">
              <a:defRPr lang="es-ES" sz="1200"/>
            </a:lvl1pPr>
            <a:extLst/>
          </a:lstStyle>
          <a:p>
            <a:fld id="{A8ADFD5B-A66C-449C-B6E8-FB716D07777D}" type="datetimeFigureOut">
              <a:rPr/>
              <a:pPr/>
              <a:t>30/6/2006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0" tIns="45569" rIns="91140" bIns="45569" rtlCol="0" anchor="ctr"/>
          <a:lstStyle>
            <a:extLst/>
          </a:lstStyle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3"/>
          </a:xfrm>
          <a:prstGeom prst="rect">
            <a:avLst/>
          </a:prstGeom>
        </p:spPr>
        <p:txBody>
          <a:bodyPr vert="horz" lIns="91140" tIns="45569" rIns="91140" bIns="45569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30094"/>
            <a:ext cx="2945659" cy="496412"/>
          </a:xfrm>
          <a:prstGeom prst="rect">
            <a:avLst/>
          </a:prstGeom>
        </p:spPr>
        <p:txBody>
          <a:bodyPr vert="horz" lIns="91140" tIns="45569" rIns="91140" bIns="45569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0" y="9430094"/>
            <a:ext cx="2945659" cy="496412"/>
          </a:xfrm>
          <a:prstGeom prst="rect">
            <a:avLst/>
          </a:prstGeom>
        </p:spPr>
        <p:txBody>
          <a:bodyPr vert="horz" lIns="91140" tIns="45569" rIns="91140" bIns="45569" rtlCol="0" anchor="b"/>
          <a:lstStyle>
            <a:lvl1pPr algn="r" latinLnBrk="0">
              <a:defRPr lang="es-ES" sz="1200"/>
            </a:lvl1pPr>
            <a:extLst/>
          </a:lstStyle>
          <a:p>
            <a:fld id="{CA5D3BF3-D352-46FC-8343-31F56E6730EA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4768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es-ES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es-ES" dirty="0" smtClean="0"/>
              <a:t>E.U. de Estadística. UCM.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 eaLnBrk="1" latinLnBrk="0" hangingPunct="1">
              <a:defRPr kumimoji="0" lang="es-ES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9C5EE0DF-2805-40B2-A0B6-DF67D7F4B922}" type="datetime1">
              <a:rPr kumimoji="0" lang="es-ES" smtClean="0">
                <a:solidFill>
                  <a:srgbClr val="FFFFFF"/>
                </a:solidFill>
              </a:rPr>
              <a:pPr algn="ctr"/>
              <a:t>01/10/2014</a:t>
            </a:fld>
            <a:endParaRPr kumimoji="0" lang="es-ES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s-ES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s-ES">
                <a:solidFill>
                  <a:schemeClr val="tx2"/>
                </a:solidFill>
              </a:rPr>
              <a:pPr/>
              <a:t>‹Nº›</a:t>
            </a:fld>
            <a:endParaRPr kumimoji="0" lang="es-ES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3124200"/>
            <a:ext cx="6477000" cy="2717800"/>
          </a:xfrm>
        </p:spPr>
        <p:txBody>
          <a:bodyPr rtlCol="0" anchor="b"/>
          <a:lstStyle>
            <a:lvl1pPr eaLnBrk="1" latinLnBrk="0" hangingPunct="1">
              <a:defRPr kumimoji="0" lang="es-ES" cap="all" baseline="0"/>
            </a:lvl1pPr>
            <a:extLst/>
          </a:lstStyle>
          <a:p>
            <a:pPr eaLnBrk="1" latinLnBrk="0" hangingPunct="1"/>
            <a:endParaRPr/>
          </a:p>
        </p:txBody>
      </p:sp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 r="49321"/>
          <a:stretch>
            <a:fillRect/>
          </a:stretch>
        </p:blipFill>
        <p:spPr bwMode="auto">
          <a:xfrm>
            <a:off x="500034" y="3429000"/>
            <a:ext cx="1500198" cy="168937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6C5F-0862-465A-A7F4-8C63A0E2F489}" type="datetime1">
              <a:rPr lang="es-ES" smtClean="0"/>
              <a:pPr/>
              <a:t>01/10/2014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81E0-B632-423D-973E-0D16EBDB77D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5200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E4EC9-F2B0-425C-AADF-3F98A8A746C5}" type="datetime1">
              <a:rPr kumimoji="0" lang="es-ES" smtClean="0"/>
              <a:pPr/>
              <a:t>01/10/2014</a:t>
            </a:fld>
            <a:endParaRPr kumimoji="0" lang="es-E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27F1E72D-CA30-4E60-AA07-AB775A07896F}" type="slidenum">
              <a:rPr kumimoji="0" lang="es-ES" smtClean="0"/>
              <a:pPr algn="ctr"/>
              <a:t>‹Nº›</a:t>
            </a:fld>
            <a:endParaRPr kumimoji="0" lang="es-E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142984"/>
            <a:ext cx="8153400" cy="5029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673225"/>
          </a:xfrm>
        </p:spPr>
        <p:txBody>
          <a:bodyPr anchor="t"/>
          <a:lstStyle>
            <a:lvl1pPr eaLnBrk="1" latinLnBrk="0" hangingPunct="1">
              <a:buNone/>
              <a:defRPr kumimoji="0" lang="es-ES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 eaLnBrk="1" latinLnBrk="0" hangingPunct="1">
              <a:buNone/>
              <a:defRPr kumimoji="0" lang="es-ES" sz="36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s-ES" dirty="0"/>
              <a:t>Haga clic para modificar el estilo de título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1DA810-7574-4D34-8356-DF946DAE1F2A}" type="datetime1">
              <a:rPr kumimoji="0" lang="es-ES" smtClean="0"/>
              <a:pPr/>
              <a:t>01/10/2014</a:t>
            </a:fld>
            <a:endParaRPr kumimoji="0"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 eaLnBrk="1" latinLnBrk="0" hangingPunct="1">
              <a:defRPr kumimoji="0" lang="es-ES" sz="20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s-ES" smtClean="0"/>
              <a:pPr/>
              <a:t>‹Nº›</a:t>
            </a:fld>
            <a:endParaRPr lang="es-ES" sz="24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 r="49321"/>
          <a:stretch>
            <a:fillRect/>
          </a:stretch>
        </p:blipFill>
        <p:spPr bwMode="auto">
          <a:xfrm>
            <a:off x="0" y="6000768"/>
            <a:ext cx="642910" cy="72398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42910" y="1214422"/>
            <a:ext cx="3957638" cy="494714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3438" y="1214422"/>
            <a:ext cx="4087663" cy="494714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A231814C-7E1B-4685-B1F3-CF1335CEBDB3}" type="datetime1">
              <a:rPr kumimoji="0" lang="es-ES" smtClean="0"/>
              <a:pPr/>
              <a:t>01/10/2014</a:t>
            </a:fld>
            <a:endParaRPr kumimoji="0"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2E431349-CD7F-4493-B8CC-FB56D7852A58}" type="slidenum">
              <a:rPr kumimoji="0" lang="es-ES" smtClean="0"/>
              <a:pPr algn="ctr"/>
              <a:t>‹Nº›</a:t>
            </a:fld>
            <a:endParaRPr kumimoji="0" lang="es-E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7480"/>
            <a:ext cx="8153400" cy="1341120"/>
          </a:xfrm>
        </p:spPr>
        <p:txBody>
          <a:bodyPr anchor="b"/>
          <a:lstStyle>
            <a:lvl1pPr eaLnBrk="1" latinLnBrk="0" hangingPunct="1">
              <a:defRPr kumimoji="0" lang="es-ES"/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85992"/>
            <a:ext cx="3962400" cy="38576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714876" y="2285992"/>
            <a:ext cx="3971924" cy="38576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8EF0F248-5DDB-4FF3-8DBC-6978D3A3FF4B}" type="datetime1">
              <a:rPr kumimoji="0" lang="es-ES" smtClean="0"/>
              <a:pPr/>
              <a:t>01/10/2014</a:t>
            </a:fld>
            <a:endParaRPr kumimoji="0"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s-E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42910" y="1571612"/>
            <a:ext cx="3929090" cy="707136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714876" y="1571612"/>
            <a:ext cx="3957638" cy="707136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0CE10-FE8F-4C53-8813-08945BDC0C0C}" type="datetime1">
              <a:rPr kumimoji="0" lang="es-ES" smtClean="0"/>
              <a:pPr/>
              <a:t>01/10/2014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0BAA5-1586-4846-928D-A0A3B3EBDC8C}" type="datetime1">
              <a:rPr kumimoji="0" lang="es-ES" smtClean="0"/>
              <a:pPr/>
              <a:t>01/10/2014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chemeClr val="tx2"/>
                </a:solidFill>
              </a:rPr>
              <a:pPr/>
              <a:t>‹Nº›</a:t>
            </a:fld>
            <a:endParaRPr kumimoji="0" lang="es-E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771190"/>
          </a:xfrm>
        </p:spPr>
        <p:txBody>
          <a:bodyPr anchor="b"/>
          <a:lstStyle>
            <a:lvl1pPr algn="l" eaLnBrk="1" latinLnBrk="0" hangingPunct="1">
              <a:buNone/>
              <a:defRPr kumimoji="0" lang="es-ES" sz="2800" b="1">
                <a:solidFill>
                  <a:srgbClr val="C00000"/>
                </a:solidFill>
              </a:defRPr>
            </a:lvl1pPr>
            <a:extLst/>
          </a:lstStyle>
          <a:p>
            <a:pPr eaLnBrk="1" latinLnBrk="0" hangingPunct="1"/>
            <a:r>
              <a:rPr lang="es-ES" dirty="0" smtClean="0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6F995F-312C-493E-AA99-A102ACC770AA}" type="datetime1">
              <a:rPr kumimoji="0" lang="es-ES" smtClean="0"/>
              <a:pPr/>
              <a:t>01/10/2014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4422"/>
            <a:ext cx="1600200" cy="4856178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es-ES" sz="1800"/>
            </a:lvl1pPr>
            <a:lvl2pPr eaLnBrk="1" latinLnBrk="0" hangingPunct="1">
              <a:buNone/>
              <a:defRPr kumimoji="0" lang="es-ES" sz="1200"/>
            </a:lvl2pPr>
            <a:lvl3pPr eaLnBrk="1" latinLnBrk="0" hangingPunct="1">
              <a:buNone/>
              <a:defRPr kumimoji="0" lang="es-ES" sz="1000"/>
            </a:lvl3pPr>
            <a:lvl4pPr eaLnBrk="1" latinLnBrk="0" hangingPunct="1">
              <a:buNone/>
              <a:defRPr kumimoji="0" lang="es-ES" sz="900"/>
            </a:lvl4pPr>
            <a:lvl5pPr eaLnBrk="1" latinLnBrk="0" hangingPunct="1">
              <a:buNone/>
              <a:defRPr kumimoji="0" lang="es-ES" sz="900"/>
            </a:lvl5pPr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5984" y="1214422"/>
            <a:ext cx="6477016" cy="495777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4559808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es-ES"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es-ES" sz="1700"/>
            </a:lvl1pPr>
            <a:lvl2pPr eaLnBrk="1" latinLnBrk="0" hangingPunct="1">
              <a:buFontTx/>
              <a:buNone/>
              <a:defRPr kumimoji="0" lang="es-ES" sz="1200"/>
            </a:lvl2pPr>
            <a:lvl3pPr eaLnBrk="1" latinLnBrk="0" hangingPunct="1">
              <a:buFontTx/>
              <a:buNone/>
              <a:defRPr kumimoji="0" lang="es-ES" sz="1000"/>
            </a:lvl3pPr>
            <a:lvl4pPr eaLnBrk="1" latinLnBrk="0" hangingPunct="1">
              <a:buFontTx/>
              <a:buNone/>
              <a:defRPr kumimoji="0" lang="es-ES" sz="900"/>
            </a:lvl4pPr>
            <a:lvl5pPr eaLnBrk="1" latinLnBrk="0" hangingPunct="1">
              <a:buFontTx/>
              <a:buNone/>
              <a:defRPr kumimoji="0" lang="es-ES" sz="9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8952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 eaLnBrk="1" latinLnBrk="0" hangingPunct="1">
              <a:buNone/>
              <a:defRPr kumimoji="0" lang="es-ES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extLst/>
          </a:lstStyle>
          <a:p>
            <a:fld id="{2BF38791-1ED7-49C4-9AFA-360B76437615}" type="datetime1">
              <a:rPr kumimoji="0" lang="es-ES" smtClean="0"/>
              <a:pPr/>
              <a:t>01/10/2014</a:t>
            </a:fld>
            <a:endParaRPr kumimoji="0"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>
            <a:normAutofit/>
          </a:bodyPr>
          <a:lstStyle>
            <a:lvl1pPr eaLnBrk="1" latinLnBrk="0" hangingPunct="1">
              <a:defRPr kumimoji="0" lang="es-ES" sz="2000"/>
            </a:lvl1pPr>
            <a:extLst/>
          </a:lstStyle>
          <a:p>
            <a:fld id="{8F82E0A0-C266-4798-8C8F-B9F91E9DA37E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>
            <a:extLst/>
          </a:lstStyle>
          <a:p>
            <a:endParaRPr kumimoji="0"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142984"/>
            <a:ext cx="8153400" cy="4983496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es-ES" sz="1400">
                <a:solidFill>
                  <a:schemeClr val="tx2"/>
                </a:solidFill>
              </a:defRPr>
            </a:lvl1pPr>
            <a:extLst/>
          </a:lstStyle>
          <a:p>
            <a:fld id="{F10FB230-DC9B-4090-B67B-4ECF1C3F2D18}" type="datetime1">
              <a:rPr kumimoji="0" lang="es-ES" sz="1400" smtClean="0">
                <a:solidFill>
                  <a:schemeClr val="tx2"/>
                </a:solidFill>
              </a:rPr>
              <a:pPr/>
              <a:t>01/10/2014</a:t>
            </a:fld>
            <a:endParaRPr kumimoji="0" lang="es-ES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es-ES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s-E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60227"/>
            <a:ext cx="9144000" cy="1113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>
            <a:off x="0" y="92867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590550" y="92867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8670"/>
            <a:ext cx="533400" cy="285752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es-ES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114DEED7-599C-4BD5-9779-52909C00BD39}" type="slidenum">
              <a:rPr kumimoji="0" lang="es-ES" sz="1400" b="1" smtClean="0">
                <a:solidFill>
                  <a:srgbClr val="FFFFFF"/>
                </a:solidFill>
              </a:rPr>
              <a:pPr algn="ctr"/>
              <a:t>‹Nº›</a:t>
            </a:fld>
            <a:endParaRPr kumimoji="0" lang="es-E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96276" cy="642942"/>
          </a:xfrm>
          <a:prstGeom prst="rect">
            <a:avLst/>
          </a:prstGeom>
        </p:spPr>
        <p:txBody>
          <a:bodyPr vert="horz" anchor="b">
            <a:noAutofit/>
          </a:bodyPr>
          <a:lstStyle>
            <a:extLst/>
          </a:lstStyle>
          <a:p>
            <a:pPr eaLnBrk="1" latinLnBrk="0" hangingPunct="1"/>
            <a:r>
              <a:rPr kumimoji="0" lang="es-ES" dirty="0" smtClean="0"/>
              <a:t>Haga clic para modificar el estilo de título del patrón</a:t>
            </a:r>
            <a:endParaRPr kumimoji="0" lang="en-US" dirty="0" smtClean="0"/>
          </a:p>
        </p:txBody>
      </p:sp>
      <p:sp>
        <p:nvSpPr>
          <p:cNvPr id="10" name="9 Rectángulo"/>
          <p:cNvSpPr/>
          <p:nvPr userDrawn="1"/>
        </p:nvSpPr>
        <p:spPr>
          <a:xfrm>
            <a:off x="8158222" y="6088559"/>
            <a:ext cx="9857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s-E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++</a:t>
            </a:r>
            <a:endParaRPr lang="es-E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12" cstate="print"/>
          <a:srcRect r="49321"/>
          <a:stretch>
            <a:fillRect/>
          </a:stretch>
        </p:blipFill>
        <p:spPr bwMode="auto">
          <a:xfrm>
            <a:off x="214282" y="5969441"/>
            <a:ext cx="650906" cy="73298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s-ES" sz="2400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es-ES"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es-ES"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es-ES"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es-ES"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es-ES"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214546" y="2214554"/>
            <a:ext cx="6477000" cy="2717800"/>
          </a:xfrm>
        </p:spPr>
        <p:txBody>
          <a:bodyPr/>
          <a:lstStyle>
            <a:extLst/>
          </a:lstStyle>
          <a:p>
            <a:pPr algn="ctr"/>
            <a:r>
              <a:rPr lang="es-ES" sz="3800" dirty="0" smtClean="0"/>
              <a:t/>
            </a:r>
            <a:br>
              <a:rPr lang="es-ES" sz="3800" dirty="0" smtClean="0"/>
            </a:br>
            <a:r>
              <a:rPr sz="3800" b="1" smtClean="0"/>
              <a:t>programación i</a:t>
            </a:r>
            <a:br>
              <a:rPr sz="3800" b="1" smtClean="0"/>
            </a:br>
            <a:r>
              <a:rPr lang="es-ES" sz="3800" b="1" dirty="0" smtClean="0"/>
              <a:t>C++</a:t>
            </a:r>
            <a:endParaRPr lang="es-ES" b="1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>
            <a:extLst/>
          </a:lstStyle>
          <a:p>
            <a:r>
              <a:rPr smtClean="0"/>
              <a:t>Grado en Estadística Aplicada. EUE.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57158" y="6000768"/>
            <a:ext cx="13348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UCM</a:t>
            </a:r>
            <a:endParaRPr lang="es-E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es-ES" smtClean="0">
                <a:solidFill>
                  <a:schemeClr val="tx2"/>
                </a:solidFill>
              </a:rPr>
              <a:pPr/>
              <a:t>1</a:t>
            </a:fld>
            <a:endParaRPr kumimoji="0" lang="es-E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Algoritmo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10</a:t>
            </a:fld>
            <a:endParaRPr kumimoji="0" lang="es-E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/>
              <a:t>Para poder definir correctamente un problema, es conveniente responder </a:t>
            </a:r>
            <a:r>
              <a:rPr lang="es-ES_tradnl" dirty="0" smtClean="0"/>
              <a:t>a las </a:t>
            </a:r>
            <a:r>
              <a:rPr lang="es-ES_tradnl" dirty="0"/>
              <a:t>siguientes preguntas:</a:t>
            </a:r>
          </a:p>
          <a:p>
            <a:pPr lvl="2">
              <a:buClr>
                <a:srgbClr val="6600FF"/>
              </a:buClr>
              <a:buFont typeface="Marlett" pitchFamily="2" charset="2"/>
              <a:buChar char="i"/>
            </a:pPr>
            <a:r>
              <a:rPr lang="es-ES_tradnl" sz="2000" b="1" dirty="0">
                <a:solidFill>
                  <a:schemeClr val="accent2"/>
                </a:solidFill>
              </a:rPr>
              <a:t>¿Qué entradas se requieren?</a:t>
            </a:r>
          </a:p>
          <a:p>
            <a:pPr lvl="2">
              <a:buClr>
                <a:srgbClr val="6600FF"/>
              </a:buClr>
              <a:buFont typeface="Marlett" pitchFamily="2" charset="2"/>
              <a:buChar char="i"/>
            </a:pPr>
            <a:r>
              <a:rPr lang="es-ES_tradnl" sz="2000" b="1" dirty="0">
                <a:solidFill>
                  <a:schemeClr val="accent2"/>
                </a:solidFill>
              </a:rPr>
              <a:t>¿Cuál es la salida deseada?</a:t>
            </a:r>
          </a:p>
          <a:p>
            <a:pPr lvl="2">
              <a:buClr>
                <a:srgbClr val="6600FF"/>
              </a:buClr>
              <a:buFont typeface="Marlett" pitchFamily="2" charset="2"/>
              <a:buChar char="i"/>
            </a:pPr>
            <a:r>
              <a:rPr lang="es-ES_tradnl" sz="2000" b="1" dirty="0">
                <a:solidFill>
                  <a:schemeClr val="accent2"/>
                </a:solidFill>
              </a:rPr>
              <a:t>¿Qué método produce la salida deseada?	</a:t>
            </a:r>
            <a:endParaRPr lang="es-ES_tradnl" sz="800" b="1" dirty="0">
              <a:solidFill>
                <a:schemeClr val="accent2"/>
              </a:solidFill>
            </a:endParaRPr>
          </a:p>
          <a:p>
            <a:pPr>
              <a:buClr>
                <a:srgbClr val="6600FF"/>
              </a:buClr>
              <a:buFont typeface="Marlett" pitchFamily="2" charset="2"/>
              <a:buNone/>
            </a:pPr>
            <a:endParaRPr lang="es-ES_tradnl" sz="800" b="1" dirty="0"/>
          </a:p>
          <a:p>
            <a:pPr>
              <a:buClr>
                <a:srgbClr val="6600FF"/>
              </a:buClr>
              <a:buFont typeface="Marlett" pitchFamily="2" charset="2"/>
              <a:buNone/>
            </a:pPr>
            <a:r>
              <a:rPr lang="es-ES_tradnl" b="1" dirty="0"/>
              <a:t>    </a:t>
            </a:r>
            <a:r>
              <a:rPr lang="es-ES_tradnl" b="1" u="sng" dirty="0"/>
              <a:t>Ejemplo:</a:t>
            </a:r>
            <a:endParaRPr lang="es-ES_tradnl" u="sng" dirty="0"/>
          </a:p>
          <a:p>
            <a:pPr>
              <a:buClr>
                <a:srgbClr val="6600FF"/>
              </a:buClr>
              <a:buFont typeface="Marlett" pitchFamily="2" charset="2"/>
              <a:buNone/>
            </a:pPr>
            <a:r>
              <a:rPr lang="es-ES_tradnl" dirty="0">
                <a:solidFill>
                  <a:srgbClr val="6600FF"/>
                </a:solidFill>
              </a:rPr>
              <a:t>	  </a:t>
            </a:r>
            <a:r>
              <a:rPr lang="es-ES_tradnl" sz="1800" b="1" i="1" dirty="0">
                <a:solidFill>
                  <a:schemeClr val="bg2">
                    <a:lumMod val="25000"/>
                  </a:schemeClr>
                </a:solidFill>
              </a:rPr>
              <a:t>Se desea obtener el coste final de un automóvil sabiendo que el importe </a:t>
            </a:r>
            <a:r>
              <a:rPr lang="es-ES_tradnl" sz="1800" b="1" i="1" dirty="0" smtClean="0">
                <a:solidFill>
                  <a:schemeClr val="bg2">
                    <a:lumMod val="25000"/>
                  </a:schemeClr>
                </a:solidFill>
              </a:rPr>
              <a:t>inicial  </a:t>
            </a:r>
            <a:r>
              <a:rPr lang="es-ES_tradnl" sz="1800" b="1" i="1" dirty="0">
                <a:solidFill>
                  <a:schemeClr val="bg2">
                    <a:lumMod val="25000"/>
                  </a:schemeClr>
                </a:solidFill>
              </a:rPr>
              <a:t>es de 12.000 € y los descuentos a aplicar son del 10% si la venta se produce </a:t>
            </a:r>
            <a:r>
              <a:rPr lang="es-ES_tradnl" sz="1800" b="1" i="1" dirty="0" smtClean="0">
                <a:solidFill>
                  <a:schemeClr val="bg2">
                    <a:lumMod val="25000"/>
                  </a:schemeClr>
                </a:solidFill>
              </a:rPr>
              <a:t>antes </a:t>
            </a:r>
            <a:r>
              <a:rPr lang="es-ES_tradnl" sz="1800" b="1" i="1" dirty="0">
                <a:solidFill>
                  <a:schemeClr val="bg2">
                    <a:lumMod val="25000"/>
                  </a:schemeClr>
                </a:solidFill>
              </a:rPr>
              <a:t>de Junio de </a:t>
            </a:r>
            <a:r>
              <a:rPr lang="es-ES_tradnl" sz="1800" b="1" i="1" dirty="0" smtClean="0">
                <a:solidFill>
                  <a:schemeClr val="bg2">
                    <a:lumMod val="25000"/>
                  </a:schemeClr>
                </a:solidFill>
              </a:rPr>
              <a:t>2012 </a:t>
            </a:r>
            <a:r>
              <a:rPr lang="es-ES_tradnl" sz="1800" b="1" i="1" dirty="0">
                <a:solidFill>
                  <a:schemeClr val="bg2">
                    <a:lumMod val="25000"/>
                  </a:schemeClr>
                </a:solidFill>
              </a:rPr>
              <a:t>y del 20% si se produce con posterioridad.</a:t>
            </a:r>
            <a:endParaRPr lang="es-ES_tradnl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rgbClr val="6600FF"/>
              </a:buClr>
              <a:buFont typeface="Marlett" pitchFamily="2" charset="2"/>
              <a:buNone/>
            </a:pPr>
            <a:endParaRPr lang="es-ES_tradnl" b="1" dirty="0"/>
          </a:p>
          <a:p>
            <a:pPr>
              <a:buClr>
                <a:srgbClr val="6600FF"/>
              </a:buClr>
              <a:buFont typeface="Marlett" pitchFamily="2" charset="2"/>
              <a:buNone/>
            </a:pPr>
            <a:r>
              <a:rPr lang="es-ES_tradnl" sz="1800" b="1" dirty="0">
                <a:solidFill>
                  <a:schemeClr val="accent2"/>
                </a:solidFill>
              </a:rPr>
              <a:t>Entradas:</a:t>
            </a:r>
            <a:r>
              <a:rPr lang="es-ES_tradnl" sz="1800" b="1" dirty="0"/>
              <a:t> </a:t>
            </a:r>
            <a:r>
              <a:rPr lang="es-ES_tradnl" sz="1800" dirty="0"/>
              <a:t>Coste original y los descuentos según el mes.</a:t>
            </a:r>
          </a:p>
          <a:p>
            <a:pPr>
              <a:buClr>
                <a:srgbClr val="6600FF"/>
              </a:buClr>
              <a:buFont typeface="Marlett" pitchFamily="2" charset="2"/>
              <a:buNone/>
            </a:pPr>
            <a:r>
              <a:rPr lang="es-ES_tradnl" sz="1800" b="1" dirty="0">
                <a:solidFill>
                  <a:schemeClr val="accent2"/>
                </a:solidFill>
              </a:rPr>
              <a:t>Salidas:</a:t>
            </a:r>
            <a:r>
              <a:rPr lang="es-ES_tradnl" sz="1800" b="1" dirty="0"/>
              <a:t> </a:t>
            </a:r>
            <a:r>
              <a:rPr lang="es-ES_tradnl" sz="1800" dirty="0"/>
              <a:t>Coste del automóvil hasta Junio, coste del automóvil a partir de Junio.</a:t>
            </a:r>
          </a:p>
          <a:p>
            <a:pPr>
              <a:buClr>
                <a:srgbClr val="6600FF"/>
              </a:buClr>
              <a:buFont typeface="Marlett" pitchFamily="2" charset="2"/>
              <a:buNone/>
            </a:pPr>
            <a:r>
              <a:rPr lang="es-ES_tradnl" sz="1800" b="1" dirty="0">
                <a:solidFill>
                  <a:schemeClr val="accent2"/>
                </a:solidFill>
              </a:rPr>
              <a:t>Proceso:</a:t>
            </a:r>
            <a:r>
              <a:rPr lang="es-ES_tradnl" sz="1800" b="1" dirty="0"/>
              <a:t> </a:t>
            </a:r>
            <a:r>
              <a:rPr lang="es-ES_tradnl" sz="1800" dirty="0"/>
              <a:t>Cálculo del descuento aplicado hasta Junio y a partir de Junio.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de un algoritmo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11</a:t>
            </a:fld>
            <a:endParaRPr kumimoji="0"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609600" y="1142984"/>
            <a:ext cx="8153400" cy="2862080"/>
          </a:xfrm>
        </p:spPr>
        <p:txBody>
          <a:bodyPr/>
          <a:lstStyle/>
          <a:p>
            <a:pPr>
              <a:buNone/>
            </a:pPr>
            <a:r>
              <a:rPr lang="es-ES" sz="2400" b="1" dirty="0" smtClean="0">
                <a:solidFill>
                  <a:srgbClr val="C00000"/>
                </a:solidFill>
              </a:rPr>
              <a:t>1. Precisión</a:t>
            </a:r>
          </a:p>
          <a:p>
            <a:pPr>
              <a:buNone/>
            </a:pPr>
            <a:r>
              <a:rPr lang="es-ES" dirty="0" smtClean="0"/>
              <a:t>    Un algoritmo debe expresarse de forma no ambigua. La precisión afecta </a:t>
            </a:r>
            <a:r>
              <a:rPr lang="pt-BR" dirty="0" smtClean="0"/>
              <a:t>por igual a dos aspectos:</a:t>
            </a:r>
          </a:p>
          <a:p>
            <a:pPr lvl="1">
              <a:buNone/>
            </a:pPr>
            <a:r>
              <a:rPr lang="es-ES" dirty="0" smtClean="0"/>
              <a:t>(a) Al </a:t>
            </a:r>
            <a:r>
              <a:rPr lang="es-ES" b="1" dirty="0" smtClean="0">
                <a:solidFill>
                  <a:srgbClr val="C00000"/>
                </a:solidFill>
              </a:rPr>
              <a:t>orden</a:t>
            </a:r>
            <a:r>
              <a:rPr lang="es-ES" dirty="0" smtClean="0"/>
              <a:t> (encadenamiento o concatenación) de los pasos que han de llevarse a cabo.</a:t>
            </a:r>
          </a:p>
          <a:p>
            <a:pPr lvl="1">
              <a:buNone/>
            </a:pPr>
            <a:r>
              <a:rPr lang="es-ES" dirty="0" smtClean="0"/>
              <a:t>(b) Al </a:t>
            </a:r>
            <a:r>
              <a:rPr lang="es-ES" b="1" dirty="0" smtClean="0">
                <a:solidFill>
                  <a:srgbClr val="C00000"/>
                </a:solidFill>
              </a:rPr>
              <a:t>contenido </a:t>
            </a:r>
            <a:r>
              <a:rPr lang="es-ES" dirty="0" smtClean="0"/>
              <a:t>de las mismas, pues cada paso debe  ”saberse realizar“ con toda precisión, de forma automática.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63688" y="4437112"/>
            <a:ext cx="5400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Por ejemplo, </a:t>
            </a:r>
            <a:r>
              <a:rPr lang="es-ES" b="1" dirty="0" smtClean="0">
                <a:solidFill>
                  <a:srgbClr val="C00000"/>
                </a:solidFill>
              </a:rPr>
              <a:t>una receta de cocina</a:t>
            </a:r>
            <a:r>
              <a:rPr lang="es-ES" dirty="0" smtClean="0"/>
              <a:t>, es un método, pero carece de precisión para ser un algoritmo,  al tener expresiones de la forma “</a:t>
            </a:r>
            <a:r>
              <a:rPr lang="es-ES" b="1" i="1" dirty="0" smtClean="0"/>
              <a:t>una pizca de sal</a:t>
            </a:r>
            <a:r>
              <a:rPr lang="es-ES" dirty="0" smtClean="0"/>
              <a:t>”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12</a:t>
            </a:fld>
            <a:endParaRPr kumimoji="0"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s-ES" sz="2400" b="1" dirty="0" smtClean="0">
                <a:solidFill>
                  <a:srgbClr val="C00000"/>
                </a:solidFill>
              </a:rPr>
              <a:t>2. Determinismo</a:t>
            </a:r>
          </a:p>
          <a:p>
            <a:pPr>
              <a:buNone/>
            </a:pPr>
            <a:r>
              <a:rPr lang="es-ES" dirty="0" smtClean="0"/>
              <a:t>   Todo algoritmo debe responder del mismo modo ante las mismas condiciones.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s-E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s-E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C00000"/>
                </a:solidFill>
              </a:rPr>
              <a:t>3. Finitud</a:t>
            </a:r>
          </a:p>
          <a:p>
            <a:pPr>
              <a:buNone/>
            </a:pPr>
            <a:r>
              <a:rPr lang="es-ES" dirty="0" smtClean="0"/>
              <a:t>La descripción de un algoritmo debe ser finita.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de un algoritmo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835696" y="2852936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None/>
            </a:pPr>
            <a:r>
              <a:rPr lang="es-ES" dirty="0" smtClean="0"/>
              <a:t>La </a:t>
            </a:r>
            <a:r>
              <a:rPr lang="es-ES" b="1" dirty="0" smtClean="0">
                <a:solidFill>
                  <a:srgbClr val="C00000"/>
                </a:solidFill>
              </a:rPr>
              <a:t>acción de barajar un mazo de cartas </a:t>
            </a:r>
            <a:r>
              <a:rPr lang="es-ES" dirty="0" smtClean="0"/>
              <a:t>no es un algoritmo, ya que es y debe ser un proceso no determinista.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Preparación de un tinto de verano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13</a:t>
            </a:fld>
            <a:endParaRPr kumimoji="0"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381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763688" y="4437112"/>
            <a:ext cx="55446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1. Tomar un vaso.</a:t>
            </a:r>
          </a:p>
          <a:p>
            <a:r>
              <a:rPr lang="es-ES" sz="2000" dirty="0" smtClean="0"/>
              <a:t>2. Colocar algunos cubitos de hielo en el vaso.</a:t>
            </a:r>
          </a:p>
          <a:p>
            <a:r>
              <a:rPr lang="es-ES" sz="2000" dirty="0" smtClean="0"/>
              <a:t>3. Echar vino tinto en el vaso.</a:t>
            </a:r>
          </a:p>
          <a:p>
            <a:r>
              <a:rPr lang="es-ES" sz="2000" dirty="0" smtClean="0"/>
              <a:t>4. Añadir gaseosa al contenido del vaso.</a:t>
            </a:r>
          </a:p>
          <a:p>
            <a:r>
              <a:rPr lang="es-ES" sz="2000" dirty="0" smtClean="0"/>
              <a:t>5. Agitar el contenido.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Preparación de un tinto de verano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14</a:t>
            </a:fld>
            <a:endParaRPr kumimoji="0"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403648" y="1412776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1. Tomar un vaso vacío.</a:t>
            </a:r>
          </a:p>
          <a:p>
            <a:r>
              <a:rPr lang="es-ES" dirty="0" smtClean="0"/>
              <a:t>2. Colocar tres cubitos de hielo en el vaso.</a:t>
            </a:r>
          </a:p>
          <a:p>
            <a:r>
              <a:rPr lang="es-ES" dirty="0" smtClean="0"/>
              <a:t>3. Echar vino tinto hasta la mitad del vaso.</a:t>
            </a:r>
          </a:p>
          <a:p>
            <a:r>
              <a:rPr lang="es-ES" dirty="0" smtClean="0"/>
              <a:t>4. Añadir gaseosa hasta llenar el vaso.</a:t>
            </a:r>
          </a:p>
          <a:p>
            <a:r>
              <a:rPr lang="es-ES" dirty="0" smtClean="0"/>
              <a:t>5. Agitar tres segundos el contenido.</a:t>
            </a:r>
          </a:p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016"/>
            <a:ext cx="69342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15</a:t>
            </a:fld>
            <a:endParaRPr kumimoji="0" lang="es-ES">
              <a:solidFill>
                <a:srgbClr val="FFFFFF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15616" y="1556792"/>
            <a:ext cx="65527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1. Tomar un vaso vacío.</a:t>
            </a:r>
          </a:p>
          <a:p>
            <a:r>
              <a:rPr lang="es-ES" sz="2000" dirty="0" smtClean="0"/>
              <a:t>2. Colocar tres cubitos de hielo en el vaso.</a:t>
            </a:r>
          </a:p>
          <a:p>
            <a:pPr lvl="2"/>
            <a:r>
              <a:rPr lang="es-ES" sz="2000" dirty="0" smtClean="0"/>
              <a:t>a) Sacar la cubitera del congelador.</a:t>
            </a:r>
          </a:p>
          <a:p>
            <a:pPr lvl="2"/>
            <a:r>
              <a:rPr lang="es-ES" sz="2000" dirty="0" smtClean="0"/>
              <a:t>b) Rociar la parte inferior con agua.</a:t>
            </a:r>
          </a:p>
          <a:p>
            <a:pPr lvl="2"/>
            <a:r>
              <a:rPr lang="es-ES" sz="2000" dirty="0" smtClean="0"/>
              <a:t>c) REPETIR</a:t>
            </a:r>
          </a:p>
          <a:p>
            <a:pPr lvl="3"/>
            <a:r>
              <a:rPr lang="es-ES" sz="2000" dirty="0" smtClean="0"/>
              <a:t>d) Extraer un cubito.</a:t>
            </a:r>
          </a:p>
          <a:p>
            <a:pPr lvl="3"/>
            <a:r>
              <a:rPr lang="es-ES" sz="2000" dirty="0" smtClean="0"/>
              <a:t>e) Echarlo al vaso.</a:t>
            </a:r>
          </a:p>
          <a:p>
            <a:pPr lvl="2"/>
            <a:r>
              <a:rPr lang="es-ES" sz="2000" dirty="0" smtClean="0"/>
              <a:t>f) HASTA QUE el no de cubitos sea 3.</a:t>
            </a:r>
          </a:p>
          <a:p>
            <a:pPr lvl="2"/>
            <a:r>
              <a:rPr lang="es-ES" sz="2000" dirty="0" smtClean="0"/>
              <a:t>g) Rellenar los huecos de la cubitera con agua.</a:t>
            </a:r>
          </a:p>
          <a:p>
            <a:pPr lvl="2"/>
            <a:r>
              <a:rPr lang="es-ES" sz="2000" dirty="0" smtClean="0"/>
              <a:t>h) Meter de nuevo la cubitera en el congelador.</a:t>
            </a:r>
          </a:p>
          <a:p>
            <a:r>
              <a:rPr lang="es-ES" sz="2000" dirty="0" smtClean="0"/>
              <a:t>3. Echar vino tinto hasta la mitad del vaso.</a:t>
            </a:r>
          </a:p>
          <a:p>
            <a:r>
              <a:rPr lang="es-ES" sz="2000" dirty="0" smtClean="0"/>
              <a:t>4. Añadir gaseosa hasta llenar el vaso.</a:t>
            </a:r>
          </a:p>
          <a:p>
            <a:r>
              <a:rPr lang="es-ES" sz="2000" dirty="0" smtClean="0"/>
              <a:t>5. Agitar tres segundos el contenido.</a:t>
            </a:r>
            <a:endParaRPr lang="es-ES" sz="20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Preparación de un tinto de verano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Calcular la media de tres números con Calculadora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16</a:t>
            </a:fld>
            <a:endParaRPr kumimoji="0"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25144"/>
            <a:ext cx="78390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971600" y="1412776"/>
            <a:ext cx="5832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1. Pulsar la tecla  </a:t>
            </a:r>
            <a:r>
              <a:rPr lang="es-ES" b="1" dirty="0" smtClean="0"/>
              <a:t>“ON"</a:t>
            </a:r>
          </a:p>
          <a:p>
            <a:r>
              <a:rPr lang="es-ES" dirty="0" smtClean="0"/>
              <a:t>2. Teclear el primer numero</a:t>
            </a:r>
          </a:p>
          <a:p>
            <a:r>
              <a:rPr lang="es-ES" dirty="0" smtClean="0"/>
              <a:t>3. Pulsar la tecla  </a:t>
            </a:r>
            <a:r>
              <a:rPr lang="es-ES" b="1" dirty="0" smtClean="0"/>
              <a:t>“+"</a:t>
            </a:r>
          </a:p>
          <a:p>
            <a:r>
              <a:rPr lang="es-ES" dirty="0" smtClean="0"/>
              <a:t>4. Teclear el segundo numero</a:t>
            </a:r>
          </a:p>
          <a:p>
            <a:r>
              <a:rPr lang="es-ES" dirty="0" smtClean="0"/>
              <a:t>5. Pulsar la tecla </a:t>
            </a:r>
            <a:r>
              <a:rPr lang="es-ES" b="1" dirty="0" smtClean="0"/>
              <a:t>“+"</a:t>
            </a:r>
          </a:p>
          <a:p>
            <a:r>
              <a:rPr lang="es-ES" dirty="0" smtClean="0"/>
              <a:t>6. Teclear el tercer numero</a:t>
            </a:r>
          </a:p>
          <a:p>
            <a:r>
              <a:rPr lang="es-ES" dirty="0" smtClean="0"/>
              <a:t>7. Pulsar la tecla </a:t>
            </a:r>
            <a:r>
              <a:rPr lang="es-ES" b="1" dirty="0" smtClean="0"/>
              <a:t>“/"</a:t>
            </a:r>
          </a:p>
          <a:p>
            <a:r>
              <a:rPr lang="es-ES" dirty="0" smtClean="0"/>
              <a:t>8. Pulsar la tecla </a:t>
            </a:r>
            <a:r>
              <a:rPr lang="es-ES" b="1" dirty="0" smtClean="0"/>
              <a:t>“3"</a:t>
            </a:r>
          </a:p>
          <a:p>
            <a:r>
              <a:rPr lang="es-ES" dirty="0" smtClean="0"/>
              <a:t>9. Pulsar la tecla </a:t>
            </a:r>
            <a:r>
              <a:rPr lang="es-ES" b="1" dirty="0" smtClean="0"/>
              <a:t>“="</a:t>
            </a:r>
          </a:p>
          <a:p>
            <a:r>
              <a:rPr lang="es-ES" dirty="0" smtClean="0"/>
              <a:t>10. La media de los tres números aparece en la pantalla</a:t>
            </a:r>
          </a:p>
          <a:p>
            <a:r>
              <a:rPr lang="es-ES" dirty="0" smtClean="0"/>
              <a:t>11. Pulsar la tecla  </a:t>
            </a:r>
            <a:r>
              <a:rPr lang="es-ES" b="1" dirty="0" smtClean="0"/>
              <a:t>“OFF"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Cualidades deseables de un algoritmo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17</a:t>
            </a:fld>
            <a:endParaRPr kumimoji="0" lang="es-ES">
              <a:solidFill>
                <a:srgbClr val="FFFFFF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1800" dirty="0" smtClean="0"/>
              <a:t>Un algoritmo ha de ser suficientemente general y que se</a:t>
            </a:r>
          </a:p>
          <a:p>
            <a:pPr>
              <a:buNone/>
            </a:pPr>
            <a:r>
              <a:rPr lang="es-ES" sz="1800" dirty="0" smtClean="0"/>
              <a:t>ejecute eficientemente.</a:t>
            </a:r>
          </a:p>
          <a:p>
            <a:pPr>
              <a:buNone/>
            </a:pPr>
            <a:r>
              <a:rPr lang="es-ES" sz="1800" b="1" dirty="0" smtClean="0">
                <a:solidFill>
                  <a:srgbClr val="C00000"/>
                </a:solidFill>
              </a:rPr>
              <a:t>1. Generalidad</a:t>
            </a:r>
          </a:p>
          <a:p>
            <a:pPr>
              <a:buNone/>
            </a:pPr>
            <a:r>
              <a:rPr lang="es-ES" sz="1800" dirty="0" smtClean="0"/>
              <a:t>    Es deseable que un algoritmo sirva para una clase de problemas lo más amplia posible. </a:t>
            </a:r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s-E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s-ES" sz="1800" b="1" dirty="0" smtClean="0">
                <a:solidFill>
                  <a:srgbClr val="C00000"/>
                </a:solidFill>
              </a:rPr>
              <a:t>2. Eficiencia</a:t>
            </a:r>
          </a:p>
          <a:p>
            <a:pPr>
              <a:buNone/>
            </a:pPr>
            <a:r>
              <a:rPr lang="es-ES" sz="1800" dirty="0" smtClean="0"/>
              <a:t>    En términos muy generales, se considera que un algoritmo es tanto más eficiente cuantos menos pasos emplea en llevar a cabo su cometido.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79712" y="2852936"/>
            <a:ext cx="626469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s-ES" dirty="0" smtClean="0"/>
              <a:t>la clase de problemas para </a:t>
            </a:r>
            <a:r>
              <a:rPr lang="es-ES" dirty="0" smtClean="0">
                <a:solidFill>
                  <a:srgbClr val="C00000"/>
                </a:solidFill>
              </a:rPr>
              <a:t>resolver una ecuación de segundo grado</a:t>
            </a:r>
            <a:r>
              <a:rPr lang="es-ES" dirty="0" smtClean="0"/>
              <a:t>, </a:t>
            </a:r>
            <a:r>
              <a:rPr lang="es-ES" b="1" dirty="0" smtClean="0"/>
              <a:t>ax</a:t>
            </a:r>
            <a:r>
              <a:rPr lang="es-ES" b="1" baseline="30000" dirty="0" smtClean="0"/>
              <a:t>2</a:t>
            </a:r>
            <a:r>
              <a:rPr lang="es-ES" b="1" dirty="0" smtClean="0"/>
              <a:t> + </a:t>
            </a:r>
            <a:r>
              <a:rPr lang="es-ES" b="1" dirty="0" err="1" smtClean="0"/>
              <a:t>bx</a:t>
            </a:r>
            <a:r>
              <a:rPr lang="es-ES" b="1" dirty="0" smtClean="0"/>
              <a:t> + c = 0</a:t>
            </a:r>
            <a:r>
              <a:rPr lang="es-ES" dirty="0" smtClean="0"/>
              <a:t> </a:t>
            </a:r>
            <a:r>
              <a:rPr lang="es-ES" b="1" dirty="0" smtClean="0"/>
              <a:t>es más general </a:t>
            </a:r>
            <a:r>
              <a:rPr lang="es-ES" dirty="0" smtClean="0"/>
              <a:t>que la  consistente en </a:t>
            </a:r>
            <a:r>
              <a:rPr lang="es-ES" dirty="0" smtClean="0">
                <a:solidFill>
                  <a:srgbClr val="C00000"/>
                </a:solidFill>
              </a:rPr>
              <a:t>resolver ecuaciones de primer grado</a:t>
            </a:r>
            <a:r>
              <a:rPr lang="es-ES" dirty="0" smtClean="0"/>
              <a:t>, a + </a:t>
            </a:r>
            <a:r>
              <a:rPr lang="es-ES" dirty="0" err="1" smtClean="0"/>
              <a:t>bx</a:t>
            </a:r>
            <a:r>
              <a:rPr lang="es-ES" dirty="0" smtClean="0"/>
              <a:t> = 0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619672" y="5301208"/>
            <a:ext cx="633670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s-ES" dirty="0" smtClean="0">
                <a:solidFill>
                  <a:srgbClr val="C00000"/>
                </a:solidFill>
              </a:rPr>
              <a:t>La suma de dos números naturales</a:t>
            </a:r>
            <a:r>
              <a:rPr lang="es-ES" dirty="0" smtClean="0"/>
              <a:t>, la regla tradicional que se aprende en enseñanza primaria es más eficiente que el rudimentario procedimiento de contar con los dedos, de uno en uno.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Lenguajes algorítmicos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18</a:t>
            </a:fld>
            <a:endParaRPr kumimoji="0"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609600" y="1142984"/>
            <a:ext cx="8153400" cy="2862080"/>
          </a:xfrm>
        </p:spPr>
        <p:txBody>
          <a:bodyPr/>
          <a:lstStyle/>
          <a:p>
            <a:r>
              <a:rPr lang="es-ES" dirty="0" smtClean="0"/>
              <a:t>Una vez ideado </a:t>
            </a:r>
            <a:r>
              <a:rPr lang="es-ES" b="1" dirty="0" smtClean="0">
                <a:solidFill>
                  <a:srgbClr val="C00000"/>
                </a:solidFill>
              </a:rPr>
              <a:t>el algoritmo</a:t>
            </a:r>
            <a:r>
              <a:rPr lang="es-ES" dirty="0" smtClean="0"/>
              <a:t>, el modo más natural e inmediato (y también el menos formal) de expresar esa organización es redactándolo con palabras y frases del </a:t>
            </a:r>
            <a:r>
              <a:rPr lang="es-ES" b="1" dirty="0" smtClean="0">
                <a:solidFill>
                  <a:srgbClr val="C00000"/>
                </a:solidFill>
              </a:rPr>
              <a:t>lenguaje cotidiano</a:t>
            </a:r>
          </a:p>
          <a:p>
            <a:endParaRPr lang="es-ES" b="1" dirty="0" smtClean="0">
              <a:solidFill>
                <a:srgbClr val="C00000"/>
              </a:solidFill>
            </a:endParaRPr>
          </a:p>
          <a:p>
            <a:r>
              <a:rPr lang="es-ES" dirty="0" smtClean="0"/>
              <a:t>Todo lenguaje algorítmico debe poseer mecanismos con los que expresar las acciones así como el orden en que han de llevarse a cabo</a:t>
            </a: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 rot="20846398">
            <a:off x="598880" y="4037566"/>
            <a:ext cx="244827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Los lenguajes naturales </a:t>
            </a:r>
            <a:r>
              <a:rPr lang="es-ES" dirty="0" smtClean="0"/>
              <a:t>tienen características como </a:t>
            </a:r>
            <a:r>
              <a:rPr lang="es-ES" b="1" dirty="0" smtClean="0"/>
              <a:t>libertad, flexibilidad y ambigüedad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 rot="690271">
            <a:off x="5451604" y="3808447"/>
            <a:ext cx="320384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Los lenguajes de programación </a:t>
            </a:r>
            <a:r>
              <a:rPr lang="es-ES" dirty="0" smtClean="0"/>
              <a:t>se caracterizan por la </a:t>
            </a:r>
            <a:r>
              <a:rPr lang="es-ES" b="1" dirty="0" smtClean="0"/>
              <a:t>precisión, rigidez y limitaciones de  expresividad</a:t>
            </a:r>
            <a:endParaRPr lang="es-ES" b="1" dirty="0"/>
          </a:p>
        </p:txBody>
      </p:sp>
      <p:pic>
        <p:nvPicPr>
          <p:cNvPr id="7" name="6 Imagen" descr="lenguajes-programacion-muchos-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437112"/>
            <a:ext cx="2088232" cy="209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de los lenguajes algorítmicos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19</a:t>
            </a:fld>
            <a:endParaRPr kumimoji="0"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609600" y="1142984"/>
            <a:ext cx="8153400" cy="2862080"/>
          </a:xfrm>
        </p:spPr>
        <p:txBody>
          <a:bodyPr>
            <a:normAutofit/>
          </a:bodyPr>
          <a:lstStyle/>
          <a:p>
            <a:r>
              <a:rPr lang="es-ES" dirty="0" smtClean="0"/>
              <a:t>Tienden un puente entre la forma humana de resolver problemas y su resolución mediante programas de ordenador.</a:t>
            </a:r>
          </a:p>
          <a:p>
            <a:endParaRPr lang="es-ES" dirty="0" smtClean="0"/>
          </a:p>
          <a:p>
            <a:r>
              <a:rPr lang="es-ES" dirty="0" smtClean="0"/>
              <a:t>Cierta independencia de los lenguajes de programación particulares, de modo que están libres de sus limitaciones y así los algoritmos escritos en ellos se pueden traducir indistintamente a un lenguaje de  programación u otro.</a:t>
            </a:r>
          </a:p>
          <a:p>
            <a:endParaRPr lang="es-ES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899592" y="4293096"/>
            <a:ext cx="7344816" cy="163121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s-ES" sz="2000" dirty="0" smtClean="0"/>
              <a:t>Las únicas restricciones que deberán imponerse a estos lenguajes proceden de las características que tienen los algoritmos: 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 smtClean="0"/>
              <a:t>expresar sus acciones (qué deben realizar y cuándo) con la precisión necesaria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 smtClean="0"/>
              <a:t> que estas acciones sean deterministas.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Problemas</a:t>
            </a:r>
            <a:r>
              <a:rPr smtClean="0"/>
              <a:t>, algoritmos y programas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2</a:t>
            </a:fld>
            <a:endParaRPr kumimoji="0" lang="es-ES" dirty="0">
              <a:solidFill>
                <a:srgbClr val="FFFFFF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609600" y="1214422"/>
            <a:ext cx="1600200" cy="4643470"/>
          </a:xfrm>
        </p:spPr>
        <p:txBody>
          <a:bodyPr>
            <a:normAutofit/>
          </a:bodyPr>
          <a:lstStyle/>
          <a:p>
            <a:pPr algn="ctr"/>
            <a:r>
              <a:rPr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</a:p>
          <a:p>
            <a:pPr algn="ctr"/>
            <a:r>
              <a:rPr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</a:p>
          <a:p>
            <a:pPr algn="ctr"/>
            <a:r>
              <a:rPr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</a:p>
          <a:p>
            <a:pPr algn="ctr"/>
            <a:r>
              <a:rPr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</a:p>
          <a:p>
            <a:pPr algn="ctr"/>
            <a:endParaRPr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b="1" dirty="0" smtClean="0"/>
          </a:p>
          <a:p>
            <a:pPr>
              <a:buNone/>
            </a:pPr>
            <a:r>
              <a:rPr lang="es-ES" b="1" dirty="0" smtClean="0"/>
              <a:t>   Introducción</a:t>
            </a:r>
          </a:p>
          <a:p>
            <a:pPr>
              <a:buNone/>
            </a:pPr>
            <a:r>
              <a:rPr b="1" dirty="0" smtClean="0"/>
              <a:t>    </a:t>
            </a:r>
          </a:p>
          <a:p>
            <a:pPr>
              <a:buNone/>
            </a:pPr>
            <a:r>
              <a:rPr lang="es-ES" b="1" dirty="0" smtClean="0"/>
              <a:t>    Programación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    A</a:t>
            </a:r>
            <a:r>
              <a:rPr b="1" dirty="0" smtClean="0"/>
              <a:t>lgoritmo</a:t>
            </a:r>
          </a:p>
          <a:p>
            <a:pPr>
              <a:buNone/>
            </a:pPr>
            <a:endParaRPr dirty="0" smtClean="0"/>
          </a:p>
          <a:p>
            <a:pPr>
              <a:buNone/>
            </a:pPr>
            <a:r>
              <a:rPr b="1" dirty="0" smtClean="0"/>
              <a:t>    Características de los algoritmos</a:t>
            </a:r>
          </a:p>
          <a:p>
            <a:pPr>
              <a:buNone/>
            </a:pPr>
            <a:endParaRPr dirty="0" smtClean="0"/>
          </a:p>
          <a:p>
            <a:pPr>
              <a:buNone/>
            </a:pPr>
            <a:r>
              <a:rPr b="1" dirty="0" smtClean="0"/>
              <a:t>    </a:t>
            </a:r>
            <a:r>
              <a:rPr lang="es-ES" b="1" dirty="0" smtClean="0"/>
              <a:t>Lenguajes algorítmicos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/>
              <a:t> </a:t>
            </a:r>
            <a:r>
              <a:rPr lang="es-ES" b="1" dirty="0" smtClean="0"/>
              <a:t>   Lenguajes de </a:t>
            </a:r>
            <a:r>
              <a:rPr lang="es-ES" b="1" dirty="0"/>
              <a:t>programación</a:t>
            </a: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    Desarrollo de programas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dirty="0" smtClean="0"/>
          </a:p>
          <a:p>
            <a:endParaRPr lang="es-ES" dirty="0"/>
          </a:p>
        </p:txBody>
      </p:sp>
      <p:pic>
        <p:nvPicPr>
          <p:cNvPr id="4098" name="Picture 2" descr="http://1.bp.blogspot.com/__bztETZufq8/SrP-w6PoU-I/AAAAAAAAAWw/nY6dKNOHr8w/s320/fundamentoshe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700808"/>
            <a:ext cx="1562620" cy="1607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20</a:t>
            </a:fld>
            <a:endParaRPr kumimoji="0"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Las acciones</a:t>
            </a:r>
            <a:r>
              <a:rPr lang="es-ES" dirty="0" smtClean="0"/>
              <a:t>, se expresan mediante instrucciones (también llamadas órdenes o sentencias) que son comparables a </a:t>
            </a:r>
            <a:r>
              <a:rPr lang="es-ES" b="1" dirty="0" smtClean="0">
                <a:solidFill>
                  <a:srgbClr val="C00000"/>
                </a:solidFill>
              </a:rPr>
              <a:t>verbos en infinitivo</a:t>
            </a:r>
            <a:r>
              <a:rPr lang="es-ES" dirty="0" smtClean="0"/>
              <a:t>: asignar. . , leer. . , escribir. . . y otras. </a:t>
            </a:r>
          </a:p>
          <a:p>
            <a:endParaRPr lang="es-ES" dirty="0" smtClean="0"/>
          </a:p>
          <a:p>
            <a:r>
              <a:rPr lang="es-ES" dirty="0" smtClean="0"/>
              <a:t>La concatenación de las instrucciones expresa en qué orden deben sucederse las acciones; esto es, cómo se ensamblan unas tras otras. </a:t>
            </a:r>
          </a:p>
          <a:p>
            <a:endParaRPr lang="es-ES" dirty="0" smtClean="0"/>
          </a:p>
          <a:p>
            <a:r>
              <a:rPr lang="es-ES" dirty="0" smtClean="0"/>
              <a:t>Los modos más usados para ensamblar órdenes son la secuencia, la selección y la repetición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Lenguajes algorítmicos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979712" y="5157192"/>
            <a:ext cx="43924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Los diagramas de flujo</a:t>
            </a:r>
          </a:p>
          <a:p>
            <a:pPr algn="ctr"/>
            <a:r>
              <a:rPr lang="es-ES" sz="2400" dirty="0" smtClean="0"/>
              <a:t>Pseudocódigo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Lenguajes algorítmicos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21</a:t>
            </a:fld>
            <a:endParaRPr kumimoji="0"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539552" y="1155522"/>
            <a:ext cx="8153400" cy="2146742"/>
          </a:xfrm>
          <a:prstGeom prst="rect">
            <a:avLst/>
          </a:prstGeom>
          <a:solidFill>
            <a:srgbClr val="CCECFF"/>
          </a:solidFill>
          <a:ln w="28575">
            <a:solidFill>
              <a:srgbClr val="CCCCFF"/>
            </a:solidFill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spAutoFit/>
          </a:bodyPr>
          <a:lstStyle/>
          <a:p>
            <a:pPr>
              <a:buSzPct val="90000"/>
              <a:buNone/>
            </a:pPr>
            <a:r>
              <a:rPr lang="es-ES_tradnl" b="1" dirty="0" smtClean="0">
                <a:solidFill>
                  <a:srgbClr val="C00000"/>
                </a:solidFill>
              </a:rPr>
              <a:t>Pseudocódigo</a:t>
            </a:r>
            <a:endParaRPr lang="es-ES_tradnl" b="1" dirty="0">
              <a:solidFill>
                <a:srgbClr val="C00000"/>
              </a:solidFill>
            </a:endParaRPr>
          </a:p>
          <a:p>
            <a:pPr>
              <a:buSzPct val="90000"/>
              <a:buFont typeface="Wingdings" pitchFamily="2" charset="2"/>
              <a:buChar char="q"/>
            </a:pPr>
            <a:r>
              <a:rPr lang="es-ES_tradnl" sz="1600" dirty="0"/>
              <a:t> Es un lenguaje utilizado para definir algoritmos con una sintaxis </a:t>
            </a:r>
            <a:r>
              <a:rPr lang="es-ES_tradnl" sz="1600" dirty="0" smtClean="0"/>
              <a:t> muy </a:t>
            </a:r>
            <a:r>
              <a:rPr lang="es-ES_tradnl" sz="1600" dirty="0"/>
              <a:t>parecida a la de un lenguaje de programación.</a:t>
            </a:r>
          </a:p>
          <a:p>
            <a:pPr>
              <a:buSzPct val="90000"/>
              <a:buFont typeface="Wingdings" pitchFamily="2" charset="2"/>
              <a:buChar char="q"/>
            </a:pPr>
            <a:r>
              <a:rPr lang="es-ES_tradnl" sz="1600" dirty="0"/>
              <a:t> Las instrucciones se escriben en palabras similares al inglés o al </a:t>
            </a:r>
            <a:r>
              <a:rPr lang="es-ES_tradnl" sz="1600" dirty="0" smtClean="0"/>
              <a:t>español</a:t>
            </a:r>
            <a:r>
              <a:rPr lang="es-ES_tradnl" sz="1600" dirty="0"/>
              <a:t>, facilitando así la comprensión el algoritmo.</a:t>
            </a:r>
          </a:p>
          <a:p>
            <a:pPr>
              <a:buSzPct val="90000"/>
              <a:buFont typeface="Wingdings" pitchFamily="2" charset="2"/>
              <a:buChar char="q"/>
            </a:pPr>
            <a:r>
              <a:rPr lang="es-ES_tradnl" sz="1600" dirty="0"/>
              <a:t> La ventaja es que es muy fácil pasar de pseudocódigo a </a:t>
            </a:r>
            <a:r>
              <a:rPr lang="es-ES_tradnl" sz="1600" dirty="0" smtClean="0"/>
              <a:t>un lenguaje </a:t>
            </a:r>
            <a:r>
              <a:rPr lang="es-ES_tradnl" sz="1600" dirty="0"/>
              <a:t>de programación.</a:t>
            </a:r>
            <a:endParaRPr lang="es-ES_tradnl" sz="1800" dirty="0"/>
          </a:p>
        </p:txBody>
      </p:sp>
      <p:sp>
        <p:nvSpPr>
          <p:cNvPr id="6" name="5 Rectángulo"/>
          <p:cNvSpPr/>
          <p:nvPr/>
        </p:nvSpPr>
        <p:spPr>
          <a:xfrm>
            <a:off x="539552" y="3356992"/>
            <a:ext cx="8208912" cy="2616101"/>
          </a:xfrm>
          <a:prstGeom prst="rect">
            <a:avLst/>
          </a:prstGeom>
          <a:solidFill>
            <a:srgbClr val="FFCCCC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s-ES_tradnl" sz="2000" b="1" dirty="0" smtClean="0">
                <a:solidFill>
                  <a:srgbClr val="C00000"/>
                </a:solidFill>
                <a:latin typeface="Verdana" pitchFamily="34" charset="0"/>
              </a:rPr>
              <a:t>Diagramas de flujo</a:t>
            </a:r>
          </a:p>
          <a:p>
            <a:pPr>
              <a:buClr>
                <a:schemeClr val="accent2"/>
              </a:buClr>
            </a:pPr>
            <a:endParaRPr lang="es-ES_tradnl" sz="1600" dirty="0" smtClean="0">
              <a:solidFill>
                <a:srgbClr val="C00000"/>
              </a:solidFill>
              <a:latin typeface="Verdana" pitchFamily="34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s-ES_tradnl" sz="1600" dirty="0" smtClean="0">
                <a:latin typeface="Verdana" pitchFamily="34" charset="0"/>
              </a:rPr>
              <a:t> Es la representación gráfica de un algoritmo.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s-ES_tradnl" sz="1600" dirty="0" smtClean="0">
                <a:latin typeface="Verdana" pitchFamily="34" charset="0"/>
              </a:rPr>
              <a:t> Permite representar la secuencia de operaciones que se deben realizar para     la resolución de un problema, es decir, permite representar el flujo de      información desde su entrada hasta su salida.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s-ES_tradnl" sz="1600" dirty="0" smtClean="0">
                <a:latin typeface="Verdana" pitchFamily="34" charset="0"/>
              </a:rPr>
              <a:t> Dispone de un conjunto de </a:t>
            </a:r>
            <a:r>
              <a:rPr lang="es-ES_tradnl" sz="1600" b="1" dirty="0" smtClean="0">
                <a:latin typeface="Verdana" pitchFamily="34" charset="0"/>
              </a:rPr>
              <a:t>símbolos gráficos</a:t>
            </a:r>
            <a:r>
              <a:rPr lang="es-ES_tradnl" sz="1600" dirty="0" smtClean="0">
                <a:latin typeface="Verdana" pitchFamily="34" charset="0"/>
              </a:rPr>
              <a:t> con significado referente al      tipo de instrucción que se va a realizar.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s-ES_tradnl" sz="1600" dirty="0" smtClean="0">
                <a:latin typeface="Verdana" pitchFamily="34" charset="0"/>
              </a:rPr>
              <a:t> Dichos símbolos van unidos con</a:t>
            </a:r>
            <a:r>
              <a:rPr lang="es-ES_tradnl" sz="1600" b="1" dirty="0" smtClean="0">
                <a:latin typeface="Verdana" pitchFamily="34" charset="0"/>
              </a:rPr>
              <a:t> flechas</a:t>
            </a:r>
            <a:r>
              <a:rPr lang="es-ES_tradnl" sz="1600" dirty="0" smtClean="0">
                <a:latin typeface="Verdana" pitchFamily="34" charset="0"/>
              </a:rPr>
              <a:t> que indican el orden de secuencia      a seguir.</a:t>
            </a:r>
            <a:endParaRPr lang="es-ES_tradnl" sz="1600" dirty="0">
              <a:latin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27784" y="5805264"/>
            <a:ext cx="525658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</a:rPr>
              <a:t>DFD-</a:t>
            </a:r>
            <a:r>
              <a:rPr lang="es-ES" sz="2000" b="1" dirty="0" smtClean="0"/>
              <a:t> Edita e interpreta diagramas de flujo</a:t>
            </a:r>
          </a:p>
          <a:p>
            <a:r>
              <a:rPr lang="es-ES" sz="2000" b="1" dirty="0" smtClean="0">
                <a:solidFill>
                  <a:srgbClr val="C00000"/>
                </a:solidFill>
              </a:rPr>
              <a:t>DIA-</a:t>
            </a:r>
            <a:r>
              <a:rPr lang="es-ES" sz="2000" b="1" dirty="0" smtClean="0"/>
              <a:t> edita diagramas de flujo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Pseudocódigo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22</a:t>
            </a:fld>
            <a:endParaRPr kumimoji="0" lang="es-ES" dirty="0"/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 l="21340" t="13647" r="61317" b="73119"/>
          <a:stretch>
            <a:fillRect/>
          </a:stretch>
        </p:blipFill>
        <p:spPr bwMode="auto">
          <a:xfrm>
            <a:off x="395536" y="2420888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2" cstate="print"/>
          <a:srcRect l="20988" t="38353" r="53204" b="50516"/>
          <a:stretch>
            <a:fillRect/>
          </a:stretch>
        </p:blipFill>
        <p:spPr bwMode="auto">
          <a:xfrm>
            <a:off x="2627784" y="1844824"/>
            <a:ext cx="22322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2" cstate="print"/>
          <a:srcRect l="20811" t="67938" r="53204" b="15860"/>
          <a:stretch>
            <a:fillRect/>
          </a:stretch>
        </p:blipFill>
        <p:spPr bwMode="auto">
          <a:xfrm>
            <a:off x="2627784" y="2852936"/>
            <a:ext cx="22322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3" cstate="print"/>
          <a:srcRect l="20282" t="9647" r="47208" b="61013"/>
          <a:stretch>
            <a:fillRect/>
          </a:stretch>
        </p:blipFill>
        <p:spPr bwMode="auto">
          <a:xfrm>
            <a:off x="2627784" y="4293096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4" cstate="print"/>
          <a:srcRect l="20835" t="16235" r="48795" b="70824"/>
          <a:stretch>
            <a:fillRect/>
          </a:stretch>
        </p:blipFill>
        <p:spPr bwMode="auto">
          <a:xfrm>
            <a:off x="5868144" y="1916832"/>
            <a:ext cx="24482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4" cstate="print"/>
          <a:srcRect l="20106" t="42824" r="53557" b="43529"/>
          <a:stretch>
            <a:fillRect/>
          </a:stretch>
        </p:blipFill>
        <p:spPr bwMode="auto">
          <a:xfrm>
            <a:off x="6012160" y="3140968"/>
            <a:ext cx="19984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5" cstate="print"/>
          <a:srcRect l="20306" t="29412" r="49500" b="56623"/>
          <a:stretch>
            <a:fillRect/>
          </a:stretch>
        </p:blipFill>
        <p:spPr bwMode="auto">
          <a:xfrm>
            <a:off x="6012160" y="4293096"/>
            <a:ext cx="220483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467544" y="1916832"/>
            <a:ext cx="15121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Secuenciales</a:t>
            </a:r>
            <a:endParaRPr lang="es-E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843808" y="1340768"/>
            <a:ext cx="13681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Selectivas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868144" y="1268760"/>
            <a:ext cx="23042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Iterativas o  Repetitivas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6"/>
          <p:cNvSpPr>
            <a:spLocks noChangeArrowheads="1"/>
          </p:cNvSpPr>
          <p:nvPr/>
        </p:nvSpPr>
        <p:spPr bwMode="auto">
          <a:xfrm>
            <a:off x="2763888" y="6018312"/>
            <a:ext cx="5328592" cy="654868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algn="ctr"/>
            <a:r>
              <a:rPr lang="es-ES_tradnl" sz="1800"/>
              <a:t>Línea de flujo. </a:t>
            </a:r>
          </a:p>
          <a:p>
            <a:pPr algn="ctr"/>
            <a:r>
              <a:rPr lang="es-ES_tradnl" sz="1800"/>
              <a:t>Indica el sentido de ejecución de las operaciones</a:t>
            </a: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971600" y="5445224"/>
            <a:ext cx="1792288" cy="573088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Diagramas de flujo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23</a:t>
            </a:fld>
            <a:endParaRPr kumimoji="0" lang="es-ES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42205" y="1248454"/>
            <a:ext cx="1792288" cy="5715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763888" y="1248454"/>
            <a:ext cx="5328592" cy="5715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algn="ctr"/>
            <a:r>
              <a:rPr lang="es-ES_tradnl" sz="1800" dirty="0"/>
              <a:t>Indica el </a:t>
            </a:r>
            <a:r>
              <a:rPr lang="es-ES_tradnl" sz="1800" b="1" dirty="0"/>
              <a:t>inicio</a:t>
            </a:r>
            <a:r>
              <a:rPr lang="es-ES_tradnl" sz="1800" dirty="0"/>
              <a:t> y </a:t>
            </a:r>
            <a:r>
              <a:rPr lang="es-ES_tradnl" sz="1800" b="1" dirty="0"/>
              <a:t>final</a:t>
            </a:r>
            <a:r>
              <a:rPr lang="es-ES_tradnl" sz="1800" dirty="0"/>
              <a:t> del diagrama de flujo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979512" y="1841277"/>
            <a:ext cx="1792288" cy="5715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2771800" y="1774293"/>
            <a:ext cx="5328592" cy="638484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algn="ctr"/>
            <a:r>
              <a:rPr lang="es-ES_tradnl" sz="1800"/>
              <a:t>Indica la entrada y salida de </a:t>
            </a:r>
            <a:r>
              <a:rPr lang="es-ES_tradnl" sz="1800" b="1"/>
              <a:t>datos</a:t>
            </a:r>
            <a:r>
              <a:rPr lang="es-ES_tradnl" sz="1800"/>
              <a:t> 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979512" y="2484215"/>
            <a:ext cx="1792288" cy="573087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2771800" y="3128740"/>
            <a:ext cx="5328592" cy="928687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algn="ctr"/>
            <a:r>
              <a:rPr lang="es-ES_tradnl" sz="1800"/>
              <a:t>Símbolo de </a:t>
            </a:r>
            <a:r>
              <a:rPr lang="es-ES_tradnl" sz="1800" b="1"/>
              <a:t>decisión.</a:t>
            </a:r>
          </a:p>
          <a:p>
            <a:pPr algn="ctr"/>
            <a:r>
              <a:rPr lang="es-ES_tradnl" sz="1800"/>
              <a:t>Indica operaciones de comparación entre datos. </a:t>
            </a:r>
          </a:p>
          <a:p>
            <a:pPr algn="ctr"/>
            <a:r>
              <a:rPr lang="es-ES_tradnl" sz="1800"/>
              <a:t>En función del resultado se sigue por distintos caminos.</a:t>
            </a:r>
            <a:endParaRPr lang="es-ES_tradnl" sz="1800" b="1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979512" y="4130452"/>
            <a:ext cx="1792288" cy="5715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2771800" y="4130452"/>
            <a:ext cx="5328592" cy="5715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algn="ctr"/>
            <a:r>
              <a:rPr lang="es-ES_tradnl" sz="1800"/>
              <a:t>Llamada a otro proceso complejo. Llamada a subrutina.</a:t>
            </a:r>
          </a:p>
        </p:txBody>
      </p:sp>
      <p:sp>
        <p:nvSpPr>
          <p:cNvPr id="14" name="AutoShape 15" descr="Papel periódico"/>
          <p:cNvSpPr>
            <a:spLocks noChangeArrowheads="1"/>
          </p:cNvSpPr>
          <p:nvPr/>
        </p:nvSpPr>
        <p:spPr bwMode="auto">
          <a:xfrm>
            <a:off x="1168152" y="1323256"/>
            <a:ext cx="1120775" cy="285750"/>
          </a:xfrm>
          <a:prstGeom prst="flowChartTerminator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1203350" y="1984152"/>
            <a:ext cx="1195387" cy="285750"/>
          </a:xfrm>
          <a:prstGeom prst="flowChartInputOutpu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1277962" y="2627090"/>
            <a:ext cx="1120775" cy="285750"/>
          </a:xfrm>
          <a:prstGeom prst="flowChartProces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979512" y="3128740"/>
            <a:ext cx="1792288" cy="928687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1276375" y="3190652"/>
            <a:ext cx="1376362" cy="677863"/>
            <a:chOff x="907" y="2792"/>
            <a:chExt cx="867" cy="427"/>
          </a:xfrm>
        </p:grpSpPr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>
              <a:off x="1049" y="2814"/>
              <a:ext cx="518" cy="294"/>
            </a:xfrm>
            <a:prstGeom prst="flowChartDecision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 sz="2400"/>
                <a:t>?</a:t>
              </a:r>
            </a:p>
          </p:txBody>
        </p:sp>
        <p:cxnSp>
          <p:nvCxnSpPr>
            <p:cNvPr id="21" name="AutoShape 26"/>
            <p:cNvCxnSpPr>
              <a:cxnSpLocks noChangeShapeType="1"/>
              <a:stCxn id="20" idx="1"/>
            </p:cNvCxnSpPr>
            <p:nvPr/>
          </p:nvCxnSpPr>
          <p:spPr bwMode="auto">
            <a:xfrm rot="10800000" flipV="1">
              <a:off x="908" y="2961"/>
              <a:ext cx="141" cy="25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lg" len="lg"/>
              <a:tailEnd type="arrow" w="med" len="med"/>
            </a:ln>
            <a:effectLst/>
          </p:spPr>
        </p:cxn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907" y="2792"/>
              <a:ext cx="191" cy="192"/>
            </a:xfrm>
            <a:prstGeom prst="rect">
              <a:avLst/>
            </a:prstGeom>
            <a:noFill/>
            <a:ln w="2857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s-ES_tradnl" sz="1400"/>
                <a:t>si</a:t>
              </a: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1546" y="2792"/>
              <a:ext cx="228" cy="192"/>
            </a:xfrm>
            <a:prstGeom prst="rect">
              <a:avLst/>
            </a:prstGeom>
            <a:noFill/>
            <a:ln w="2857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s-ES_tradnl" sz="1400"/>
                <a:t>no</a:t>
              </a:r>
            </a:p>
          </p:txBody>
        </p:sp>
      </p:grp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1128737" y="4273327"/>
            <a:ext cx="1419225" cy="285750"/>
          </a:xfrm>
          <a:prstGeom prst="flowChartPredefinedProces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cxnSp>
        <p:nvCxnSpPr>
          <p:cNvPr id="25" name="AutoShape 27"/>
          <p:cNvCxnSpPr>
            <a:cxnSpLocks noChangeShapeType="1"/>
          </p:cNvCxnSpPr>
          <p:nvPr/>
        </p:nvCxnSpPr>
        <p:spPr bwMode="auto">
          <a:xfrm>
            <a:off x="2324125" y="3458940"/>
            <a:ext cx="223837" cy="4095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none" w="lg" len="lg"/>
            <a:tailEnd type="arrow" w="med" len="med"/>
          </a:ln>
          <a:effectLst/>
        </p:spPr>
      </p:cxn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2771800" y="2484215"/>
            <a:ext cx="5328592" cy="573087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algn="ctr"/>
            <a:r>
              <a:rPr lang="es-ES_tradnl" sz="1800" dirty="0"/>
              <a:t>Símbolo de </a:t>
            </a:r>
            <a:r>
              <a:rPr lang="es-ES_tradnl" sz="1800" b="1" dirty="0"/>
              <a:t>proceso</a:t>
            </a:r>
            <a:r>
              <a:rPr lang="es-ES_tradnl" sz="1800" dirty="0"/>
              <a:t>. </a:t>
            </a:r>
          </a:p>
          <a:p>
            <a:pPr algn="ctr"/>
            <a:r>
              <a:rPr lang="es-ES_tradnl" sz="1800" dirty="0"/>
              <a:t>Indica la realización de una operación.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971600" y="4653136"/>
            <a:ext cx="1792288" cy="762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2771800" y="4653136"/>
            <a:ext cx="5328592" cy="762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algn="ctr"/>
            <a:r>
              <a:rPr lang="es-ES_tradnl" sz="1800"/>
              <a:t>Indica la salida de información por impresora.</a:t>
            </a:r>
          </a:p>
        </p:txBody>
      </p:sp>
      <p:sp>
        <p:nvSpPr>
          <p:cNvPr id="37" name="Rectangle 45"/>
          <p:cNvSpPr>
            <a:spLocks noChangeArrowheads="1"/>
          </p:cNvSpPr>
          <p:nvPr/>
        </p:nvSpPr>
        <p:spPr bwMode="auto">
          <a:xfrm>
            <a:off x="2771800" y="5445224"/>
            <a:ext cx="5328592" cy="573088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algn="ctr"/>
            <a:r>
              <a:rPr lang="es-ES_tradnl" sz="1800"/>
              <a:t>Conector. Representa la continuidad del diagrama.</a:t>
            </a:r>
          </a:p>
        </p:txBody>
      </p:sp>
      <p:sp>
        <p:nvSpPr>
          <p:cNvPr id="38" name="Rectangle 55"/>
          <p:cNvSpPr>
            <a:spLocks noChangeArrowheads="1"/>
          </p:cNvSpPr>
          <p:nvPr/>
        </p:nvSpPr>
        <p:spPr bwMode="auto">
          <a:xfrm>
            <a:off x="971600" y="6018312"/>
            <a:ext cx="1792288" cy="654868"/>
          </a:xfrm>
          <a:prstGeom prst="rect">
            <a:avLst/>
          </a:prstGeom>
          <a:solidFill>
            <a:srgbClr val="FFFFFF"/>
          </a:solidFill>
          <a:ln w="28575">
            <a:solidFill>
              <a:schemeClr val="folHlink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" name="AutoShape 58" descr="Papel periódico"/>
          <p:cNvSpPr>
            <a:spLocks noChangeArrowheads="1"/>
          </p:cNvSpPr>
          <p:nvPr/>
        </p:nvSpPr>
        <p:spPr bwMode="auto">
          <a:xfrm>
            <a:off x="1604392" y="4800600"/>
            <a:ext cx="762000" cy="457200"/>
          </a:xfrm>
          <a:prstGeom prst="flowChartDocumen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" name="AutoShape 60" descr="Papel periódico"/>
          <p:cNvSpPr>
            <a:spLocks noChangeArrowheads="1"/>
          </p:cNvSpPr>
          <p:nvPr/>
        </p:nvSpPr>
        <p:spPr bwMode="auto">
          <a:xfrm>
            <a:off x="1832992" y="5646738"/>
            <a:ext cx="228600" cy="228600"/>
          </a:xfrm>
          <a:prstGeom prst="flowChartConnector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2" name="Line 61"/>
          <p:cNvSpPr>
            <a:spLocks noChangeShapeType="1"/>
          </p:cNvSpPr>
          <p:nvPr/>
        </p:nvSpPr>
        <p:spPr bwMode="auto">
          <a:xfrm>
            <a:off x="1680592" y="647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lg" len="lg"/>
            <a:tailEnd type="arrow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Diagramas de flujo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24</a:t>
            </a:fld>
            <a:endParaRPr kumimoji="0" lang="es-ES">
              <a:solidFill>
                <a:srgbClr val="FFFFFF"/>
              </a:solidFill>
            </a:endParaRPr>
          </a:p>
        </p:txBody>
      </p:sp>
      <p:pic>
        <p:nvPicPr>
          <p:cNvPr id="4" name="3 Imagen" descr="diagrama de fluj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620" y="1524000"/>
            <a:ext cx="6372708" cy="5098166"/>
          </a:xfrm>
          <a:prstGeom prst="rect">
            <a:avLst/>
          </a:prstGeom>
        </p:spPr>
      </p:pic>
      <p:sp>
        <p:nvSpPr>
          <p:cNvPr id="7" name="6 Datos"/>
          <p:cNvSpPr/>
          <p:nvPr/>
        </p:nvSpPr>
        <p:spPr>
          <a:xfrm>
            <a:off x="4139952" y="3284984"/>
            <a:ext cx="1512168" cy="432048"/>
          </a:xfrm>
          <a:prstGeom prst="flowChartInputOutpu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LEER A, B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139952" y="2708920"/>
            <a:ext cx="1619672" cy="584775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endParaRPr lang="es-ES" sz="3200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4860032" y="2708920"/>
            <a:ext cx="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Datos"/>
          <p:cNvSpPr/>
          <p:nvPr/>
        </p:nvSpPr>
        <p:spPr>
          <a:xfrm>
            <a:off x="4067944" y="4365104"/>
            <a:ext cx="1512168" cy="432048"/>
          </a:xfrm>
          <a:prstGeom prst="flowChartInputOutpu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IMPRIMIR C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Calcular el área de un triángulo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25</a:t>
            </a:fld>
            <a:endParaRPr kumimoji="0"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609600" y="1142984"/>
            <a:ext cx="4754488" cy="5029216"/>
          </a:xfrm>
        </p:spPr>
        <p:txBody>
          <a:bodyPr/>
          <a:lstStyle/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1.- Entrada de datos: base y altura. Leer base y altura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2.- Calcular el área, base por altura dividido por 2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3.- Sacar en pantalla o impresora el área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24578" name="Picture 2" descr="http://1.bp.blogspot.com/-OnX1hNiua2w/UBcn-1bN3nI/AAAAAAAAAAU/UMugJ21oCiU/s1600/algoritmo.gif"/>
          <p:cNvPicPr>
            <a:picLocks noChangeAspect="1" noChangeArrowheads="1"/>
          </p:cNvPicPr>
          <p:nvPr/>
        </p:nvPicPr>
        <p:blipFill>
          <a:blip r:embed="rId2" cstate="print"/>
          <a:srcRect t="7322" r="48545"/>
          <a:stretch>
            <a:fillRect/>
          </a:stretch>
        </p:blipFill>
        <p:spPr bwMode="auto">
          <a:xfrm>
            <a:off x="5580112" y="1340768"/>
            <a:ext cx="295232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 dirty="0" smtClean="0"/>
              <a:t>Realizar la suma de todos los números pares entre 2 y 100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26</a:t>
            </a:fld>
            <a:endParaRPr kumimoji="0" lang="es-ES">
              <a:solidFill>
                <a:srgbClr val="FFFFFF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27584" y="1597762"/>
            <a:ext cx="4038600" cy="3942618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sm" len="med"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s-ES_tradnl" b="1" dirty="0" smtClean="0"/>
              <a:t>1</a:t>
            </a:r>
            <a:r>
              <a:rPr lang="es-ES_tradnl" b="1" dirty="0"/>
              <a:t>.</a:t>
            </a:r>
            <a:r>
              <a:rPr lang="es-ES_tradnl" dirty="0"/>
              <a:t> Inicialmente SUMA vale 0.</a:t>
            </a:r>
          </a:p>
          <a:p>
            <a:pPr>
              <a:lnSpc>
                <a:spcPct val="140000"/>
              </a:lnSpc>
            </a:pPr>
            <a:r>
              <a:rPr lang="es-ES_tradnl" b="1" dirty="0"/>
              <a:t>2.</a:t>
            </a:r>
            <a:r>
              <a:rPr lang="es-ES_tradnl" dirty="0"/>
              <a:t> Inicialmente el valor de NUMERO es 2.</a:t>
            </a:r>
          </a:p>
          <a:p>
            <a:pPr>
              <a:lnSpc>
                <a:spcPct val="170000"/>
              </a:lnSpc>
            </a:pPr>
            <a:r>
              <a:rPr lang="es-ES_tradnl" b="1" dirty="0"/>
              <a:t>3.</a:t>
            </a:r>
            <a:r>
              <a:rPr lang="es-ES_tradnl" dirty="0"/>
              <a:t> Sumar NUMERO a SUMA.</a:t>
            </a:r>
          </a:p>
          <a:p>
            <a:pPr>
              <a:lnSpc>
                <a:spcPct val="160000"/>
              </a:lnSpc>
            </a:pPr>
            <a:r>
              <a:rPr lang="es-ES_tradnl" b="1" dirty="0"/>
              <a:t>4.</a:t>
            </a:r>
            <a:r>
              <a:rPr lang="es-ES_tradnl" dirty="0"/>
              <a:t> Aumentar el valor de NUMERO en dos </a:t>
            </a:r>
          </a:p>
          <a:p>
            <a:pPr>
              <a:lnSpc>
                <a:spcPct val="120000"/>
              </a:lnSpc>
            </a:pPr>
            <a:r>
              <a:rPr lang="es-ES_tradnl" dirty="0"/>
              <a:t>    unidades.</a:t>
            </a:r>
          </a:p>
          <a:p>
            <a:pPr>
              <a:lnSpc>
                <a:spcPct val="160000"/>
              </a:lnSpc>
            </a:pPr>
            <a:r>
              <a:rPr lang="es-ES_tradnl" b="1" dirty="0"/>
              <a:t>5.</a:t>
            </a:r>
            <a:r>
              <a:rPr lang="es-ES_tradnl" dirty="0"/>
              <a:t> Si el valor de NUMERO</a:t>
            </a:r>
            <a:r>
              <a:rPr lang="es-ES_tradnl" dirty="0">
                <a:sym typeface="Symbol" pitchFamily="18" charset="2"/>
              </a:rPr>
              <a:t></a:t>
            </a:r>
            <a:r>
              <a:rPr lang="es-ES_tradnl" dirty="0"/>
              <a:t> 100 entonces  ir </a:t>
            </a:r>
            <a:r>
              <a:rPr lang="es-ES_tradnl" dirty="0" smtClean="0"/>
              <a:t> al </a:t>
            </a:r>
            <a:r>
              <a:rPr lang="es-ES_tradnl" dirty="0"/>
              <a:t>paso 3.</a:t>
            </a:r>
          </a:p>
          <a:p>
            <a:pPr>
              <a:lnSpc>
                <a:spcPct val="140000"/>
              </a:lnSpc>
            </a:pPr>
            <a:r>
              <a:rPr lang="es-ES_tradnl" b="1" dirty="0"/>
              <a:t>6.</a:t>
            </a:r>
            <a:r>
              <a:rPr lang="es-ES_tradnl" dirty="0"/>
              <a:t> En caso contrario, devolver el valor de </a:t>
            </a:r>
          </a:p>
          <a:p>
            <a:pPr>
              <a:lnSpc>
                <a:spcPct val="140000"/>
              </a:lnSpc>
            </a:pPr>
            <a:r>
              <a:rPr lang="es-ES_tradnl" dirty="0"/>
              <a:t>    SUMA y finalizar el proceso.</a:t>
            </a:r>
          </a:p>
        </p:txBody>
      </p:sp>
      <p:sp>
        <p:nvSpPr>
          <p:cNvPr id="5" name="AutoShape 8" descr="Papel periódico"/>
          <p:cNvSpPr>
            <a:spLocks noChangeArrowheads="1"/>
          </p:cNvSpPr>
          <p:nvPr/>
        </p:nvSpPr>
        <p:spPr bwMode="auto">
          <a:xfrm>
            <a:off x="6858000" y="1066800"/>
            <a:ext cx="914400" cy="304800"/>
          </a:xfrm>
          <a:prstGeom prst="flowChartTerminator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algn="ctr"/>
            <a:r>
              <a:rPr lang="es-ES_tradnl"/>
              <a:t>Inicio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553200" y="1412776"/>
            <a:ext cx="1524000" cy="838200"/>
            <a:chOff x="4128" y="864"/>
            <a:chExt cx="960" cy="528"/>
          </a:xfrm>
        </p:grpSpPr>
        <p:sp>
          <p:nvSpPr>
            <p:cNvPr id="7" name="Rectangle 9" descr="Papel periódico"/>
            <p:cNvSpPr>
              <a:spLocks noChangeArrowheads="1"/>
            </p:cNvSpPr>
            <p:nvPr/>
          </p:nvSpPr>
          <p:spPr bwMode="auto">
            <a:xfrm>
              <a:off x="4128" y="1008"/>
              <a:ext cx="960" cy="38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 dirty="0"/>
                <a:t>SUMA </a:t>
              </a:r>
              <a:r>
                <a:rPr lang="es-ES_tradnl" dirty="0" smtClean="0">
                  <a:sym typeface="Wingdings" pitchFamily="2" charset="2"/>
                </a:rPr>
                <a:t>=</a:t>
              </a:r>
              <a:r>
                <a:rPr lang="es-ES_tradnl" dirty="0" smtClean="0"/>
                <a:t>0</a:t>
              </a:r>
              <a:endParaRPr lang="es-ES_tradnl" dirty="0"/>
            </a:p>
            <a:p>
              <a:pPr algn="ctr"/>
              <a:r>
                <a:rPr lang="es-ES_tradnl" dirty="0"/>
                <a:t>NUMERO </a:t>
              </a:r>
              <a:r>
                <a:rPr lang="es-ES_tradnl" dirty="0" smtClean="0">
                  <a:sym typeface="Wingdings" pitchFamily="2" charset="2"/>
                </a:rPr>
                <a:t>=</a:t>
              </a:r>
              <a:r>
                <a:rPr lang="es-ES_tradnl" dirty="0" smtClean="0"/>
                <a:t>2</a:t>
              </a:r>
              <a:endParaRPr lang="es-ES_tradnl" dirty="0"/>
            </a:p>
          </p:txBody>
        </p:sp>
        <p:cxnSp>
          <p:nvCxnSpPr>
            <p:cNvPr id="8" name="AutoShape 16" descr="Papel periódico"/>
            <p:cNvCxnSpPr>
              <a:cxnSpLocks noChangeShapeType="1"/>
              <a:stCxn id="5" idx="2"/>
              <a:endCxn id="7" idx="0"/>
            </p:cNvCxnSpPr>
            <p:nvPr/>
          </p:nvCxnSpPr>
          <p:spPr bwMode="auto">
            <a:xfrm>
              <a:off x="4608" y="864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arrow" w="sm" len="med"/>
            </a:ln>
            <a:effectLst/>
          </p:spPr>
        </p:cxn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943600" y="2251079"/>
            <a:ext cx="2743200" cy="720726"/>
            <a:chOff x="3744" y="1418"/>
            <a:chExt cx="1728" cy="454"/>
          </a:xfrm>
        </p:grpSpPr>
        <p:sp>
          <p:nvSpPr>
            <p:cNvPr id="10" name="Rectangle 10" descr="Papel periódico"/>
            <p:cNvSpPr>
              <a:spLocks noChangeArrowheads="1"/>
            </p:cNvSpPr>
            <p:nvPr/>
          </p:nvSpPr>
          <p:spPr bwMode="auto">
            <a:xfrm>
              <a:off x="3744" y="1584"/>
              <a:ext cx="1728" cy="2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 dirty="0" smtClean="0"/>
                <a:t>SUMA</a:t>
              </a:r>
              <a:r>
                <a:rPr lang="es-ES_tradnl" dirty="0" smtClean="0">
                  <a:sym typeface="Wingdings" pitchFamily="2" charset="2"/>
                </a:rPr>
                <a:t>=</a:t>
              </a:r>
              <a:r>
                <a:rPr lang="es-ES_tradnl" dirty="0" smtClean="0"/>
                <a:t>SUMA</a:t>
              </a:r>
              <a:r>
                <a:rPr lang="es-ES_tradnl" dirty="0"/>
                <a:t>+ NUMERO</a:t>
              </a:r>
            </a:p>
          </p:txBody>
        </p:sp>
        <p:cxnSp>
          <p:nvCxnSpPr>
            <p:cNvPr id="11" name="AutoShape 17" descr="Papel periódico"/>
            <p:cNvCxnSpPr>
              <a:cxnSpLocks noChangeShapeType="1"/>
              <a:stCxn id="7" idx="2"/>
              <a:endCxn id="10" idx="0"/>
            </p:cNvCxnSpPr>
            <p:nvPr/>
          </p:nvCxnSpPr>
          <p:spPr bwMode="auto">
            <a:xfrm>
              <a:off x="4608" y="1418"/>
              <a:ext cx="0" cy="1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arrow" w="sm" len="med"/>
            </a:ln>
            <a:effectLst/>
          </p:spPr>
        </p:cxn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019800" y="3012976"/>
            <a:ext cx="2590800" cy="685800"/>
            <a:chOff x="3792" y="1872"/>
            <a:chExt cx="1632" cy="432"/>
          </a:xfrm>
        </p:grpSpPr>
        <p:sp>
          <p:nvSpPr>
            <p:cNvPr id="13" name="Rectangle 11" descr="Papel periódico"/>
            <p:cNvSpPr>
              <a:spLocks noChangeArrowheads="1"/>
            </p:cNvSpPr>
            <p:nvPr/>
          </p:nvSpPr>
          <p:spPr bwMode="auto">
            <a:xfrm>
              <a:off x="3792" y="2016"/>
              <a:ext cx="1632" cy="2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 dirty="0"/>
                <a:t>NUMERO </a:t>
              </a:r>
              <a:r>
                <a:rPr lang="es-ES_tradnl" dirty="0" smtClean="0">
                  <a:sym typeface="Wingdings" pitchFamily="2" charset="2"/>
                </a:rPr>
                <a:t>=</a:t>
              </a:r>
              <a:r>
                <a:rPr lang="es-ES_tradnl" dirty="0" smtClean="0"/>
                <a:t> </a:t>
              </a:r>
              <a:r>
                <a:rPr lang="es-ES_tradnl" dirty="0"/>
                <a:t>NUMERO + 2</a:t>
              </a:r>
            </a:p>
          </p:txBody>
        </p:sp>
        <p:cxnSp>
          <p:nvCxnSpPr>
            <p:cNvPr id="14" name="AutoShape 18" descr="Papel periódico"/>
            <p:cNvCxnSpPr>
              <a:cxnSpLocks noChangeShapeType="1"/>
            </p:cNvCxnSpPr>
            <p:nvPr/>
          </p:nvCxnSpPr>
          <p:spPr bwMode="auto">
            <a:xfrm>
              <a:off x="4608" y="1872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arrow" w="sm" len="med"/>
            </a:ln>
            <a:effectLst/>
          </p:spPr>
        </p:cxnSp>
      </p:grp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6019800" y="4724400"/>
            <a:ext cx="2590800" cy="1295400"/>
            <a:chOff x="3792" y="2976"/>
            <a:chExt cx="1632" cy="816"/>
          </a:xfrm>
        </p:grpSpPr>
        <p:sp>
          <p:nvSpPr>
            <p:cNvPr id="16" name="Text Box 14" descr="Papel periódico"/>
            <p:cNvSpPr txBox="1">
              <a:spLocks noChangeArrowheads="1"/>
            </p:cNvSpPr>
            <p:nvPr/>
          </p:nvSpPr>
          <p:spPr bwMode="auto">
            <a:xfrm>
              <a:off x="4589" y="2976"/>
              <a:ext cx="228" cy="192"/>
            </a:xfrm>
            <a:prstGeom prst="rect">
              <a:avLst/>
            </a:prstGeom>
            <a:noFill/>
            <a:ln w="2857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s-ES_tradnl" sz="1400"/>
                <a:t>no</a:t>
              </a:r>
            </a:p>
          </p:txBody>
        </p: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>
              <a:off x="3792" y="2976"/>
              <a:ext cx="1632" cy="816"/>
              <a:chOff x="3792" y="2976"/>
              <a:chExt cx="1632" cy="816"/>
            </a:xfrm>
          </p:grpSpPr>
          <p:sp>
            <p:nvSpPr>
              <p:cNvPr id="18" name="AutoShape 20" descr="Papel periódico"/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1632" cy="288"/>
              </a:xfrm>
              <a:prstGeom prst="flowChartInputOutpu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 type="none" w="lg" len="lg"/>
                <a:tailEnd type="none" w="sm" len="med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s-ES_tradnl"/>
                  <a:t>Visualizar SUMA</a:t>
                </a:r>
              </a:p>
            </p:txBody>
          </p:sp>
          <p:sp>
            <p:nvSpPr>
              <p:cNvPr id="19" name="AutoShape 21" descr="Papel periódico"/>
              <p:cNvSpPr>
                <a:spLocks noChangeArrowheads="1"/>
              </p:cNvSpPr>
              <p:nvPr/>
            </p:nvSpPr>
            <p:spPr bwMode="auto">
              <a:xfrm>
                <a:off x="4320" y="3600"/>
                <a:ext cx="576" cy="192"/>
              </a:xfrm>
              <a:prstGeom prst="flowChartTerminator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s-ES_tradnl"/>
                  <a:t>Fin</a:t>
                </a:r>
              </a:p>
            </p:txBody>
          </p:sp>
          <p:cxnSp>
            <p:nvCxnSpPr>
              <p:cNvPr id="20" name="AutoShape 22" descr="Papel periódico"/>
              <p:cNvCxnSpPr>
                <a:cxnSpLocks noChangeShapeType="1"/>
                <a:endCxn id="18" idx="1"/>
              </p:cNvCxnSpPr>
              <p:nvPr/>
            </p:nvCxnSpPr>
            <p:spPr bwMode="auto">
              <a:xfrm>
                <a:off x="4608" y="2976"/>
                <a:ext cx="0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 type="arrow" w="sm" len="med"/>
              </a:ln>
              <a:effectLst/>
            </p:spPr>
          </p:cxnSp>
          <p:cxnSp>
            <p:nvCxnSpPr>
              <p:cNvPr id="21" name="AutoShape 23" descr="Papel periódico"/>
              <p:cNvCxnSpPr>
                <a:cxnSpLocks noChangeShapeType="1"/>
                <a:stCxn id="18" idx="4"/>
                <a:endCxn id="19" idx="0"/>
              </p:cNvCxnSpPr>
              <p:nvPr/>
            </p:nvCxnSpPr>
            <p:spPr bwMode="auto">
              <a:xfrm>
                <a:off x="4608" y="3456"/>
                <a:ext cx="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 type="arrow" w="sm" len="med"/>
              </a:ln>
              <a:effectLst/>
            </p:spPr>
          </p:cxnSp>
        </p:grpSp>
      </p:grp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5943600" y="2743200"/>
            <a:ext cx="2286000" cy="1981200"/>
            <a:chOff x="3744" y="1728"/>
            <a:chExt cx="1440" cy="1248"/>
          </a:xfrm>
        </p:grpSpPr>
        <p:sp>
          <p:nvSpPr>
            <p:cNvPr id="23" name="AutoShape 12" descr="Papel periódico"/>
            <p:cNvSpPr>
              <a:spLocks noChangeArrowheads="1"/>
            </p:cNvSpPr>
            <p:nvPr/>
          </p:nvSpPr>
          <p:spPr bwMode="auto">
            <a:xfrm>
              <a:off x="4032" y="2508"/>
              <a:ext cx="1152" cy="468"/>
            </a:xfrm>
            <a:prstGeom prst="flowChartDecision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 sz="1200" dirty="0"/>
                <a:t>?</a:t>
              </a:r>
            </a:p>
            <a:p>
              <a:pPr algn="ctr"/>
              <a:r>
                <a:rPr lang="es-ES_tradnl" sz="1200" dirty="0"/>
                <a:t>NUMERO</a:t>
              </a:r>
              <a:r>
                <a:rPr lang="es-ES_tradnl" sz="1200" dirty="0">
                  <a:sym typeface="Symbol" pitchFamily="18" charset="2"/>
                </a:rPr>
                <a:t></a:t>
              </a:r>
              <a:r>
                <a:rPr lang="es-ES_tradnl" sz="1200" dirty="0"/>
                <a:t>100</a:t>
              </a:r>
              <a:endParaRPr lang="es-ES_tradnl" dirty="0"/>
            </a:p>
          </p:txBody>
        </p:sp>
        <p:cxnSp>
          <p:nvCxnSpPr>
            <p:cNvPr id="24" name="AutoShape 13" descr="Papel periódico"/>
            <p:cNvCxnSpPr>
              <a:cxnSpLocks noChangeShapeType="1"/>
              <a:stCxn id="23" idx="1"/>
            </p:cNvCxnSpPr>
            <p:nvPr/>
          </p:nvCxnSpPr>
          <p:spPr bwMode="auto">
            <a:xfrm rot="10800000">
              <a:off x="3744" y="1728"/>
              <a:ext cx="288" cy="1014"/>
            </a:xfrm>
            <a:prstGeom prst="bentConnector3">
              <a:avLst>
                <a:gd name="adj1" fmla="val 150000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lg" len="lg"/>
              <a:tailEnd type="arrow" w="med" len="med"/>
            </a:ln>
            <a:effectLst/>
          </p:spPr>
        </p:cxnSp>
        <p:sp>
          <p:nvSpPr>
            <p:cNvPr id="25" name="Text Box 15" descr="Papel periódico"/>
            <p:cNvSpPr txBox="1">
              <a:spLocks noChangeArrowheads="1"/>
            </p:cNvSpPr>
            <p:nvPr/>
          </p:nvSpPr>
          <p:spPr bwMode="auto">
            <a:xfrm>
              <a:off x="3907" y="2544"/>
              <a:ext cx="191" cy="192"/>
            </a:xfrm>
            <a:prstGeom prst="rect">
              <a:avLst/>
            </a:prstGeom>
            <a:noFill/>
            <a:ln w="2857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s-ES_tradnl" sz="1400"/>
                <a:t>si</a:t>
              </a:r>
            </a:p>
          </p:txBody>
        </p:sp>
        <p:cxnSp>
          <p:nvCxnSpPr>
            <p:cNvPr id="26" name="AutoShape 19" descr="Papel periódico"/>
            <p:cNvCxnSpPr>
              <a:cxnSpLocks noChangeShapeType="1"/>
              <a:endCxn id="23" idx="0"/>
            </p:cNvCxnSpPr>
            <p:nvPr/>
          </p:nvCxnSpPr>
          <p:spPr bwMode="auto">
            <a:xfrm>
              <a:off x="4608" y="2304"/>
              <a:ext cx="0" cy="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arrow" w="sm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 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27</a:t>
            </a:fld>
            <a:endParaRPr kumimoji="0" lang="es-ES">
              <a:solidFill>
                <a:srgbClr val="FFFFFF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Poner la mesa</a:t>
            </a:r>
          </a:p>
          <a:p>
            <a:r>
              <a:rPr lang="es-ES" dirty="0" smtClean="0"/>
              <a:t>Arreglar un pinchazo</a:t>
            </a:r>
          </a:p>
          <a:p>
            <a:r>
              <a:rPr lang="es-ES" dirty="0" err="1" smtClean="0"/>
              <a:t>Mcd</a:t>
            </a:r>
            <a:r>
              <a:rPr lang="es-ES" dirty="0" smtClean="0"/>
              <a:t>, algoritmo de Euclides</a:t>
            </a:r>
          </a:p>
          <a:p>
            <a:pPr>
              <a:buNone/>
            </a:pP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 Se divide el número mayor entre el menor.</a:t>
            </a:r>
          </a:p>
          <a:p>
            <a:pPr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	2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 Si:</a:t>
            </a:r>
          </a:p>
          <a:p>
            <a:pPr lvl="2"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La división es exacta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, el divisor es el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m.c.d.</a:t>
            </a:r>
            <a:endParaRPr lang="es-E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>
              <a:buNone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La división no es exacta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, dividimos el divisor entre el resto obtenido y se continúa de esta forma hasta obtener una división exacta, siendo el último divisor el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m.c.d.</a:t>
            </a:r>
            <a:endParaRPr lang="es-E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s-ES" dirty="0" smtClean="0"/>
          </a:p>
          <a:p>
            <a:r>
              <a:rPr lang="es-ES" dirty="0" smtClean="0"/>
              <a:t>Sumar e imprimir los números desde el 3 al 99, de 3 en 3</a:t>
            </a:r>
          </a:p>
          <a:p>
            <a:pPr algn="ctr">
              <a:buNone/>
            </a:pPr>
            <a:r>
              <a:rPr lang="es-ES" dirty="0" smtClean="0"/>
              <a:t>    3,6,9,12, ….., 99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Poner la mesa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28</a:t>
            </a:fld>
            <a:endParaRPr kumimoji="0"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259632" y="1691640"/>
          <a:ext cx="6552728" cy="4257638"/>
        </p:xfrm>
        <a:graphic>
          <a:graphicData uri="http://schemas.openxmlformats.org/drawingml/2006/table">
            <a:tbl>
              <a:tblPr/>
              <a:tblGrid>
                <a:gridCol w="1797745"/>
                <a:gridCol w="4754983"/>
              </a:tblGrid>
              <a:tr h="224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</a:rPr>
                        <a:t>Inicio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</a:rPr>
                        <a:t>Poner mantel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63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</a:rPr>
                        <a:t>Poner servilletas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</a:rPr>
                        <a:t>repetir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</a:rPr>
                        <a:t>    poner una servilleta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</a:rPr>
                        <a:t>hasta que el número de servilletas sea igual al de comensales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2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</a:rPr>
                        <a:t>Poner vasos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</a:rPr>
                        <a:t>repetir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</a:rPr>
                        <a:t>    poner un  vaso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</a:rPr>
                        <a:t>hasta que el número de vasos sea igual al de comensales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2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</a:rPr>
                        <a:t>Poner  platos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</a:rPr>
                        <a:t>repetir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</a:rPr>
                        <a:t>    poner  un juego de platos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</a:rPr>
                        <a:t>hasta que el número de juegos  sea igual al de comensales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2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</a:rPr>
                        <a:t>Poner cubiertos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</a:rPr>
                        <a:t>repetir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</a:rPr>
                        <a:t>    poner  un juego de cubiertos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</a:rPr>
                        <a:t>hasta que el número de juegos  sea igual al de comensales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</a:rPr>
                        <a:t>Fin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7 Conector recto"/>
          <p:cNvCxnSpPr/>
          <p:nvPr/>
        </p:nvCxnSpPr>
        <p:spPr>
          <a:xfrm>
            <a:off x="3059832" y="1988840"/>
            <a:ext cx="0" cy="108012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Arreglar un pinchazo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29</a:t>
            </a:fld>
            <a:endParaRPr kumimoji="0" lang="es-ES">
              <a:solidFill>
                <a:srgbClr val="FFFFFF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47664" y="1196752"/>
          <a:ext cx="6696744" cy="5212080"/>
        </p:xfrm>
        <a:graphic>
          <a:graphicData uri="http://schemas.openxmlformats.org/drawingml/2006/table">
            <a:tbl>
              <a:tblPr/>
              <a:tblGrid>
                <a:gridCol w="6696744"/>
              </a:tblGrid>
              <a:tr h="41136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Inicio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Desmontar rueda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Desmontar cámara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Sacar Cámara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Inflar la cámara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Meter una sección de la cámara en  un cubo de agua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Mientras no salgan burbujas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      meter una sección de la cámara en el cubo del agua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Marcar el pinchazo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Echar pegamento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Mientras no esté seco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      esperar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Poner el parche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Mientras no esté fijo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     apretar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Montar la cámara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Montar la cubierta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Montar la rueda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latin typeface="Times New Roman"/>
                          <a:ea typeface="Times New Roman"/>
                        </a:rPr>
                        <a:t>fin.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3</a:t>
            </a:fld>
            <a:endParaRPr kumimoji="0" lang="es-ES">
              <a:solidFill>
                <a:srgbClr val="FFFFFF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99592" y="1736229"/>
            <a:ext cx="78488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88">
              <a:spcBef>
                <a:spcPts val="0"/>
              </a:spcBef>
              <a:buClr>
                <a:srgbClr val="0BD0D9"/>
              </a:buClr>
            </a:pP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</a:rPr>
              <a:t>Informática 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</a:rPr>
              <a:t>(Ciencia de la computación</a:t>
            </a: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</a:rPr>
              <a:t>) (RAE)</a:t>
            </a:r>
            <a:endParaRPr lang="es-E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1950" lvl="1" indent="1588">
              <a:buNone/>
            </a:pP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Conjunto de conocimientos científicos y técnicas 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que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hacen posible el tratamiento automático 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información por medio de ordenadores</a:t>
            </a:r>
            <a:b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s-ES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1588"/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</a:rPr>
              <a:t>Computadora (RAE)</a:t>
            </a:r>
            <a:endParaRPr lang="es-ES" sz="2800" dirty="0">
              <a:solidFill>
                <a:schemeClr val="accent2">
                  <a:lumMod val="75000"/>
                </a:schemeClr>
              </a:solidFill>
            </a:endParaRPr>
          </a:p>
          <a:p>
            <a:pPr lvl="1" indent="1588">
              <a:buNone/>
            </a:pP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Máquina electrónica, analógica o digital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dotada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una memoria de gran capacidad 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métodos de tratamiento de la información, 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capaz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resolver problemas 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matemáticos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 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lógicos mediante 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ejecución de programas informáticos</a:t>
            </a:r>
          </a:p>
        </p:txBody>
      </p:sp>
    </p:spTree>
    <p:extLst>
      <p:ext uri="{BB962C8B-B14F-4D97-AF65-F5344CB8AC3E}">
        <p14:creationId xmlns:p14="http://schemas.microsoft.com/office/powerpoint/2010/main" xmlns="" val="11233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Calcular el </a:t>
            </a:r>
            <a:r>
              <a:rPr lang="es-ES" dirty="0" err="1" smtClean="0"/>
              <a:t>mcd</a:t>
            </a:r>
            <a:r>
              <a:rPr lang="es-ES" dirty="0" smtClean="0"/>
              <a:t> por el algoritmo de Euclides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30</a:t>
            </a:fld>
            <a:endParaRPr kumimoji="0" lang="es-ES">
              <a:solidFill>
                <a:srgbClr val="FFFFFF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971600" y="2110789"/>
            <a:ext cx="74168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Inicio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  Leer los número a y b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  Mientras el resto de la división entera de a y b sea distinto de cero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      Calcular resto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        a= b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sym typeface="Wingdings" pitchFamily="2" charset="2"/>
              </a:rPr>
              <a:t>         b=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resto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sym typeface="Wingdings" pitchFamily="2" charset="2"/>
              </a:rPr>
              <a:t>   </a:t>
            </a:r>
            <a:r>
              <a:rPr kumimoji="0" lang="es-ES_trad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sym typeface="Wingdings" pitchFamily="2" charset="2"/>
              </a:rPr>
              <a:t>mcd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sym typeface="Wingdings" pitchFamily="2" charset="2"/>
              </a:rPr>
              <a:t>=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b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sym typeface="Wingdings" pitchFamily="2" charset="2"/>
              </a:rPr>
              <a:t>   escribir el </a:t>
            </a:r>
            <a:r>
              <a:rPr kumimoji="0" lang="es-ES_trad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sym typeface="Wingdings" pitchFamily="2" charset="2"/>
              </a:rPr>
              <a:t>mcd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sym typeface="Wingdings" pitchFamily="2" charset="2"/>
              </a:rPr>
              <a:t>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Sumar e imprimir los números 3,6,9,12,… 99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31</a:t>
            </a:fld>
            <a:endParaRPr kumimoji="0" lang="es-ES">
              <a:solidFill>
                <a:srgbClr val="FFFFFF"/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75656" y="1628800"/>
            <a:ext cx="56886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Inicio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suma </a:t>
            </a:r>
            <a:r>
              <a:rPr lang="es-ES_tradnl" sz="2400" dirty="0" smtClean="0">
                <a:latin typeface="Verdana" pitchFamily="34" charset="0"/>
                <a:ea typeface="Times New Roman" pitchFamily="18" charset="0"/>
                <a:sym typeface="Wingdings" pitchFamily="2" charset="2"/>
              </a:rPr>
              <a:t>=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0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sym typeface="Wingdings" pitchFamily="2" charset="2"/>
              </a:rPr>
              <a:t>Numero=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0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sym typeface="Wingdings" pitchFamily="2" charset="2"/>
              </a:rPr>
              <a:t>Mientras numero &lt;= 99 hacer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sym typeface="Wingdings" pitchFamily="2" charset="2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sym typeface="Wingdings" pitchFamily="2" charset="2"/>
              </a:rPr>
              <a:t>número =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 numero + 3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sym typeface="Wingdings" pitchFamily="2" charset="2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sym typeface="Wingdings" pitchFamily="2" charset="2"/>
              </a:rPr>
              <a:t>escribir número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sym typeface="Wingdings" pitchFamily="2" charset="2"/>
              </a:rPr>
              <a:t>     suma</a:t>
            </a:r>
            <a:r>
              <a:rPr lang="es-ES_tradnl" sz="2400" dirty="0" smtClean="0">
                <a:latin typeface="Verdana" pitchFamily="34" charset="0"/>
                <a:ea typeface="Times New Roman" pitchFamily="18" charset="0"/>
                <a:sym typeface="Wingdings" pitchFamily="2" charset="2"/>
              </a:rPr>
              <a:t>=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suma + numero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sym typeface="Wingdings" pitchFamily="2" charset="2"/>
              </a:rPr>
              <a:t> 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sym typeface="Wingdings" pitchFamily="2" charset="2"/>
              </a:rPr>
              <a:t>escribir suma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sym typeface="Wingdings" pitchFamily="2" charset="2"/>
              </a:rPr>
              <a:t>fin.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Lenguajes de programación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32</a:t>
            </a:fld>
            <a:endParaRPr kumimoji="0" lang="es-ES">
              <a:solidFill>
                <a:srgbClr val="FFFFFF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Conjunto de signos y reglas que permite la comunicación con un ordenador.</a:t>
            </a:r>
          </a:p>
          <a:p>
            <a:endParaRPr lang="es-ES" dirty="0"/>
          </a:p>
          <a:p>
            <a:r>
              <a:rPr lang="es-ES" dirty="0"/>
              <a:t>Los lenguajes de programación son un medio de expresar </a:t>
            </a:r>
            <a:r>
              <a:rPr lang="es-ES" dirty="0" smtClean="0"/>
              <a:t> un </a:t>
            </a:r>
            <a:r>
              <a:rPr lang="es-ES" dirty="0"/>
              <a:t>algoritmo o solucionar el problema de forma que la </a:t>
            </a:r>
            <a:r>
              <a:rPr lang="es-ES" dirty="0" smtClean="0"/>
              <a:t> máquina </a:t>
            </a:r>
            <a:r>
              <a:rPr lang="es-ES" dirty="0"/>
              <a:t>lo </a:t>
            </a:r>
            <a:r>
              <a:rPr lang="es-ES" dirty="0" smtClean="0"/>
              <a:t>entienda</a:t>
            </a:r>
          </a:p>
          <a:p>
            <a:endParaRPr lang="es-ES" dirty="0" smtClean="0"/>
          </a:p>
          <a:p>
            <a:r>
              <a:rPr lang="es-ES" dirty="0" smtClean="0"/>
              <a:t>Sintaxis </a:t>
            </a:r>
            <a:r>
              <a:rPr lang="es-ES" smtClean="0"/>
              <a:t>y semántica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203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Lenguajes de programación</a:t>
            </a:r>
            <a:endParaRPr lang="es-ES" dirty="0"/>
          </a:p>
        </p:txBody>
      </p:sp>
      <p:pic>
        <p:nvPicPr>
          <p:cNvPr id="6" name="5 Marcador de posición de imagen" descr="lenguajes de programació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2775" y="1268760"/>
            <a:ext cx="8153400" cy="4680520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F82E0A0-C266-4798-8C8F-B9F91E9DA37E}" type="slidenum">
              <a:rPr lang="es-ES" smtClean="0"/>
              <a:pPr/>
              <a:t>33</a:t>
            </a:fld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6732240" y="1268760"/>
            <a:ext cx="1728192" cy="9864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2411760" y="2708920"/>
            <a:ext cx="1008112" cy="504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-Máquina</a:t>
            </a:r>
          </a:p>
          <a:p>
            <a:r>
              <a:rPr lang="es-E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-Ensamblador</a:t>
            </a:r>
            <a:endParaRPr lang="es-E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241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Lenguajes de programación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1588">
              <a:buNone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Sintaxis</a:t>
            </a:r>
          </a:p>
          <a:p>
            <a:pPr lvl="2">
              <a:buClr>
                <a:srgbClr val="FFC000"/>
              </a:buClr>
            </a:pPr>
            <a:r>
              <a:rPr lang="es-ES" sz="2200" dirty="0"/>
              <a:t>Reglas que determinan cómo se pueden construir </a:t>
            </a:r>
            <a:br>
              <a:rPr lang="es-ES" sz="2200" dirty="0"/>
            </a:br>
            <a:r>
              <a:rPr lang="es-ES" sz="2200" dirty="0"/>
              <a:t>y secuenciar los elementos del lenguaje</a:t>
            </a:r>
          </a:p>
          <a:p>
            <a:pPr lvl="1" indent="1588">
              <a:spcBef>
                <a:spcPts val="600"/>
              </a:spcBef>
              <a:buNone/>
            </a:pPr>
            <a:endParaRPr lang="es-ES" sz="2400" dirty="0">
              <a:solidFill>
                <a:srgbClr val="FFC000"/>
              </a:solidFill>
            </a:endParaRPr>
          </a:p>
          <a:p>
            <a:pPr lvl="1" indent="1588">
              <a:spcBef>
                <a:spcPts val="600"/>
              </a:spcBef>
              <a:buNone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Semántica</a:t>
            </a:r>
          </a:p>
          <a:p>
            <a:pPr lvl="2">
              <a:buClr>
                <a:srgbClr val="FFC000"/>
              </a:buClr>
            </a:pPr>
            <a:r>
              <a:rPr lang="es-ES" sz="2200" dirty="0"/>
              <a:t>Significado de cada elemento del lenguaje</a:t>
            </a:r>
            <a:br>
              <a:rPr lang="es-ES" sz="2200" dirty="0"/>
            </a:br>
            <a:r>
              <a:rPr lang="es-ES" sz="2200" dirty="0"/>
              <a:t>¿Para qué sirve?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0C81E0-B632-423D-973E-0D16EBDB77D7}" type="slidenum">
              <a:rPr lang="es-ES" smtClean="0"/>
              <a:pPr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49985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Sintaxis de los lenguajes de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0C81E0-B632-423D-973E-0D16EBDB77D7}" type="slidenum">
              <a:rPr lang="es-ES" smtClean="0"/>
              <a:pPr/>
              <a:t>35</a:t>
            </a:fld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980728"/>
            <a:ext cx="8229600" cy="511017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lang="es-ES"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es-ES"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es-ES"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es-ES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es-ES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Font typeface="Wingdings 2"/>
              <a:buNone/>
            </a:pPr>
            <a:r>
              <a:rPr lang="es-ES" sz="2800" i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Especificación</a:t>
            </a:r>
          </a:p>
          <a:p>
            <a:pPr lvl="1"/>
            <a:r>
              <a:rPr lang="es-ES" sz="2400" smtClean="0"/>
              <a:t>Lenguajes (BNF)</a:t>
            </a:r>
          </a:p>
          <a:p>
            <a:pPr lvl="1"/>
            <a:r>
              <a:rPr lang="es-ES" sz="2400" smtClean="0"/>
              <a:t>Diagramas</a:t>
            </a:r>
            <a:endParaRPr lang="es-ES" sz="2400" dirty="0" smtClean="0"/>
          </a:p>
        </p:txBody>
      </p:sp>
      <p:grpSp>
        <p:nvGrpSpPr>
          <p:cNvPr id="6" name="5 Grupo"/>
          <p:cNvGrpSpPr/>
          <p:nvPr/>
        </p:nvGrpSpPr>
        <p:grpSpPr>
          <a:xfrm>
            <a:off x="1036385" y="2348881"/>
            <a:ext cx="5983887" cy="2088232"/>
            <a:chOff x="714348" y="2643182"/>
            <a:chExt cx="5695855" cy="1680629"/>
          </a:xfrm>
        </p:grpSpPr>
        <p:grpSp>
          <p:nvGrpSpPr>
            <p:cNvPr id="7" name="6 Grupo"/>
            <p:cNvGrpSpPr/>
            <p:nvPr/>
          </p:nvGrpSpPr>
          <p:grpSpPr>
            <a:xfrm>
              <a:off x="714348" y="2643182"/>
              <a:ext cx="5695855" cy="1680629"/>
              <a:chOff x="785786" y="2786058"/>
              <a:chExt cx="5695855" cy="1680629"/>
            </a:xfrm>
          </p:grpSpPr>
          <p:sp>
            <p:nvSpPr>
              <p:cNvPr id="9" name="8 CuadroTexto"/>
              <p:cNvSpPr txBox="1"/>
              <p:nvPr/>
            </p:nvSpPr>
            <p:spPr>
              <a:xfrm>
                <a:off x="785786" y="3143248"/>
                <a:ext cx="5695855" cy="132343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marL="0" lvl="1">
                  <a:buFont typeface="Wingdings" pitchFamily="2" charset="2"/>
                  <a:buNone/>
                </a:pPr>
                <a:r>
                  <a:rPr lang="es-ES_tradnl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&lt;numero entero&gt; ::= &lt;signo opcional&gt;&lt;secuencia de dígitos&gt;</a:t>
                </a:r>
              </a:p>
              <a:p>
                <a:pPr marL="0" lvl="1">
                  <a:buFont typeface="Wingdings" pitchFamily="2" charset="2"/>
                  <a:buNone/>
                </a:pPr>
                <a:r>
                  <a:rPr lang="es-ES_tradnl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&lt;signo opcional&gt; ::= +|-|&lt;nada&gt;</a:t>
                </a:r>
              </a:p>
              <a:p>
                <a:pPr marL="0" lvl="1">
                  <a:buFont typeface="Wingdings" pitchFamily="2" charset="2"/>
                  <a:buNone/>
                </a:pPr>
                <a:r>
                  <a:rPr lang="es-ES_tradnl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&lt;secuencia de dígitos&gt; ::= &lt;dígito&gt;|&lt;dígito&gt;&lt;secuencia de dígitos&gt;</a:t>
                </a:r>
              </a:p>
              <a:p>
                <a:pPr marL="0" lvl="1">
                  <a:buFont typeface="Wingdings" pitchFamily="2" charset="2"/>
                  <a:buNone/>
                </a:pPr>
                <a:r>
                  <a:rPr lang="es-ES_tradnl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&lt;dígito&gt; ::= 0|1|2|3|4|5|6|7|8|9</a:t>
                </a:r>
              </a:p>
              <a:p>
                <a:pPr marL="0" lvl="1">
                  <a:buFont typeface="Wingdings" pitchFamily="2" charset="2"/>
                  <a:buNone/>
                </a:pPr>
                <a:r>
                  <a:rPr lang="es-ES_tradnl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&lt;nada&gt; ::= </a:t>
                </a: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857224" y="2786058"/>
                <a:ext cx="564578" cy="369332"/>
              </a:xfrm>
              <a:prstGeom prst="rect">
                <a:avLst/>
              </a:prstGeom>
              <a:solidFill>
                <a:schemeClr val="accent1">
                  <a:tint val="98000"/>
                  <a:shade val="25000"/>
                  <a:satMod val="2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dirty="0" smtClean="0">
                    <a:latin typeface="+mj-lt"/>
                  </a:rPr>
                  <a:t>BNF</a:t>
                </a:r>
                <a:endParaRPr lang="es-ES" dirty="0">
                  <a:latin typeface="+mj-lt"/>
                </a:endParaRPr>
              </a:p>
            </p:txBody>
          </p:sp>
        </p:grpSp>
        <p:sp>
          <p:nvSpPr>
            <p:cNvPr id="8" name="7 CuadroTexto"/>
            <p:cNvSpPr txBox="1"/>
            <p:nvPr/>
          </p:nvSpPr>
          <p:spPr>
            <a:xfrm>
              <a:off x="5038728" y="3857628"/>
              <a:ext cx="1281955" cy="369332"/>
            </a:xfrm>
            <a:prstGeom prst="rect">
              <a:avLst/>
            </a:prstGeom>
            <a:solidFill>
              <a:schemeClr val="accent6">
                <a:tint val="98000"/>
                <a:shade val="25000"/>
                <a:satMod val="2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  <a:latin typeface="+mj-lt"/>
                </a:rPr>
                <a:t>| </a:t>
              </a:r>
              <a:r>
                <a:rPr lang="es-ES" dirty="0" smtClean="0">
                  <a:solidFill>
                    <a:schemeClr val="bg1"/>
                  </a:solidFill>
                  <a:latin typeface="+mj-lt"/>
                  <a:sym typeface="SymbolProp BT"/>
                </a:rPr>
                <a:t>significa</a:t>
              </a:r>
              <a:r>
                <a:rPr lang="es-ES" dirty="0" smtClean="0">
                  <a:solidFill>
                    <a:schemeClr val="bg1"/>
                  </a:solidFill>
                  <a:latin typeface="+mj-lt"/>
                </a:rPr>
                <a:t> ó</a:t>
              </a:r>
              <a:endParaRPr lang="es-E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652193" y="4797152"/>
            <a:ext cx="4864023" cy="1656184"/>
            <a:chOff x="1214414" y="4912593"/>
            <a:chExt cx="4503983" cy="1085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2" name="11 Conector recto de flecha"/>
            <p:cNvCxnSpPr/>
            <p:nvPr/>
          </p:nvCxnSpPr>
          <p:spPr>
            <a:xfrm>
              <a:off x="1214414" y="5453634"/>
              <a:ext cx="249349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 flipV="1">
              <a:off x="1584518" y="5312346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1717869" y="5169470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2403674" y="5169470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5400000" flipH="1" flipV="1">
              <a:off x="2608463" y="5312346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>
              <a:off x="1717869" y="5740974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2403674" y="5740974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 flipH="1" flipV="1">
              <a:off x="1584518" y="5598098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5400000" flipH="1" flipV="1">
              <a:off x="2603700" y="5598098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>
              <a:off x="4575389" y="5453634"/>
              <a:ext cx="1143008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5400000" flipH="1" flipV="1">
              <a:off x="4780178" y="5669536"/>
              <a:ext cx="428628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>
              <a:off x="3432381" y="5883850"/>
              <a:ext cx="1571636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rot="5400000" flipH="1" flipV="1">
              <a:off x="3227592" y="5669536"/>
              <a:ext cx="428628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Elipse"/>
            <p:cNvSpPr/>
            <p:nvPr/>
          </p:nvSpPr>
          <p:spPr>
            <a:xfrm>
              <a:off x="2080295" y="4912593"/>
              <a:ext cx="360040" cy="480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marL="0" indent="1588" algn="ctr">
                <a:lnSpc>
                  <a:spcPct val="90000"/>
                </a:lnSpc>
                <a:buNone/>
              </a:pPr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+</a:t>
              </a:r>
            </a:p>
          </p:txBody>
        </p:sp>
        <p:sp>
          <p:nvSpPr>
            <p:cNvPr id="26" name="25 Elipse"/>
            <p:cNvSpPr/>
            <p:nvPr/>
          </p:nvSpPr>
          <p:spPr>
            <a:xfrm>
              <a:off x="3707904" y="5229200"/>
              <a:ext cx="1080120" cy="480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marL="0" indent="1588" algn="ctr">
                <a:lnSpc>
                  <a:spcPct val="90000"/>
                </a:lnSpc>
                <a:buNone/>
              </a:pPr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0 .. 9</a:t>
              </a:r>
            </a:p>
          </p:txBody>
        </p:sp>
        <p:sp>
          <p:nvSpPr>
            <p:cNvPr id="27" name="26 Elipse"/>
            <p:cNvSpPr/>
            <p:nvPr/>
          </p:nvSpPr>
          <p:spPr>
            <a:xfrm>
              <a:off x="2080295" y="5517232"/>
              <a:ext cx="360040" cy="480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marL="0" indent="1588" algn="ctr">
                <a:lnSpc>
                  <a:spcPct val="90000"/>
                </a:lnSpc>
                <a:buNone/>
              </a:pPr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-</a:t>
              </a:r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7452320" y="3409462"/>
            <a:ext cx="1440160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+23   </a:t>
            </a:r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/>
              </a:rPr>
              <a:t></a:t>
            </a:r>
            <a:endParaRPr lang="es-E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-159  </a:t>
            </a:r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/>
              </a:rPr>
              <a:t></a:t>
            </a:r>
            <a:endParaRPr lang="es-E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1374  </a:t>
            </a:r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/>
              </a:rPr>
              <a:t></a:t>
            </a:r>
            <a:endParaRPr lang="es-E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1-34  </a:t>
            </a:r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/>
              </a:rPr>
              <a:t></a:t>
            </a:r>
            <a:endParaRPr lang="es-E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3.4   </a:t>
            </a:r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/>
              </a:rPr>
              <a:t></a:t>
            </a:r>
          </a:p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/>
              </a:rPr>
              <a:t>002   </a:t>
            </a:r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/>
              </a:rPr>
              <a:t></a:t>
            </a:r>
            <a:endParaRPr lang="es-E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85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196752"/>
            <a:ext cx="8308544" cy="475252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s-ES" dirty="0" smtClean="0"/>
              <a:t>1. Sean </a:t>
            </a:r>
            <a:r>
              <a:rPr lang="es-ES" dirty="0"/>
              <a:t>las siguientes reglas BNF de los </a:t>
            </a:r>
            <a:r>
              <a:rPr lang="es-ES" dirty="0" smtClean="0"/>
              <a:t>identificadores </a:t>
            </a:r>
            <a:r>
              <a:rPr lang="es-ES" dirty="0"/>
              <a:t>de un lenguaje:</a:t>
            </a:r>
          </a:p>
          <a:p>
            <a:pPr marL="0" indent="0">
              <a:buNone/>
            </a:pPr>
            <a:r>
              <a:rPr lang="es-ES" b="1" dirty="0"/>
              <a:t>&lt;identificador&gt; ::= &lt;c&gt;&lt;m&gt;&lt;resto&gt;</a:t>
            </a:r>
          </a:p>
          <a:p>
            <a:pPr marL="0" indent="0">
              <a:buNone/>
            </a:pPr>
            <a:r>
              <a:rPr lang="es-ES" b="1" dirty="0"/>
              <a:t>&lt;resto&gt; ::= &lt;c&gt; | &lt;c&gt;&lt;resto&gt;</a:t>
            </a:r>
          </a:p>
          <a:p>
            <a:pPr marL="0" indent="0">
              <a:buNone/>
            </a:pPr>
            <a:r>
              <a:rPr lang="es-ES" b="1" dirty="0"/>
              <a:t>&lt;c&gt; ::= &lt;n&gt; | &lt;m&gt;</a:t>
            </a:r>
          </a:p>
          <a:p>
            <a:pPr marL="0" indent="0">
              <a:buNone/>
            </a:pPr>
            <a:r>
              <a:rPr lang="es-ES" b="1" dirty="0"/>
              <a:t>&lt;n&gt; ::= 0 | 1 |  2 | 3 | 4 | 5 | 6 | 7 | 8 | 9 </a:t>
            </a:r>
          </a:p>
          <a:p>
            <a:pPr marL="0" indent="0">
              <a:buNone/>
            </a:pPr>
            <a:r>
              <a:rPr lang="es-ES" b="1" dirty="0" smtClean="0"/>
              <a:t>&lt;</a:t>
            </a:r>
            <a:r>
              <a:rPr lang="es-ES" b="1" dirty="0"/>
              <a:t>m&gt; ::= A | B | C  </a:t>
            </a:r>
            <a:endParaRPr lang="es-ES" b="1" dirty="0" smtClean="0"/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dirty="0" smtClean="0"/>
              <a:t>Indica </a:t>
            </a:r>
            <a:r>
              <a:rPr lang="es-ES" dirty="0"/>
              <a:t>si las siguientes ocurrencias de símbolos corresponden a identificadores válidos del lenguaje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	1.1) 	</a:t>
            </a:r>
            <a:r>
              <a:rPr lang="es-ES" b="1" dirty="0"/>
              <a:t>1AB</a:t>
            </a:r>
            <a:r>
              <a:rPr lang="es-ES" dirty="0"/>
              <a:t>	1.2) 	</a:t>
            </a:r>
            <a:r>
              <a:rPr lang="es-ES" b="1" dirty="0" err="1"/>
              <a:t>ABAc</a:t>
            </a:r>
            <a:r>
              <a:rPr lang="es-ES" dirty="0"/>
              <a:t>	1.3) 	</a:t>
            </a:r>
            <a:r>
              <a:rPr lang="es-ES" b="1" dirty="0"/>
              <a:t>4278</a:t>
            </a:r>
            <a:r>
              <a:rPr lang="es-ES" dirty="0"/>
              <a:t>	1.4) 	</a:t>
            </a:r>
            <a:r>
              <a:rPr lang="es-ES" b="1" dirty="0" smtClean="0"/>
              <a:t>1B</a:t>
            </a:r>
            <a:r>
              <a:rPr lang="es-ES" dirty="0"/>
              <a:t> 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0C81E0-B632-423D-973E-0D16EBDB77D7}" type="slidenum">
              <a:rPr lang="es-ES" smtClean="0"/>
              <a:pPr/>
              <a:t>36</a:t>
            </a:fld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Sintaxis de los lenguajes de programación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411760" y="61653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Ejercicios  1 y 2 de los apuntes de Luis Hernández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74864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0C81E0-B632-423D-973E-0D16EBDB77D7}" type="slidenum">
              <a:rPr lang="es-ES" smtClean="0"/>
              <a:pPr/>
              <a:t>37</a:t>
            </a:fld>
            <a:endParaRPr lang="es-ES" dirty="0"/>
          </a:p>
        </p:txBody>
      </p:sp>
      <p:pic>
        <p:nvPicPr>
          <p:cNvPr id="3150" name="Picture 7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64" t="30442" r="15927" b="11896"/>
          <a:stretch/>
        </p:blipFill>
        <p:spPr bwMode="auto">
          <a:xfrm>
            <a:off x="611560" y="1124744"/>
            <a:ext cx="7879317" cy="488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Sintaxis de los lenguajes de programación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78886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96276" cy="642942"/>
          </a:xfrm>
        </p:spPr>
        <p:txBody>
          <a:bodyPr/>
          <a:lstStyle/>
          <a:p>
            <a:r>
              <a:rPr lang="es-ES" dirty="0" smtClean="0"/>
              <a:t>Desarrollo de programas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38</a:t>
            </a:fld>
            <a:endParaRPr kumimoji="0" lang="es-ES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11560" y="1412776"/>
            <a:ext cx="8352928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Planificación-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Recursos humanos y técnicos que se precisan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Análisis.- </a:t>
            </a:r>
            <a:endParaRPr kumimoji="0" lang="es-ES" sz="11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457200" algn="l"/>
              </a:tabLst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Cuáles deben ser las funciones que deben cumplir la aplicación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457200" algn="l"/>
              </a:tabLst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Cómo debe realizarse el trabajo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457200" algn="l"/>
              </a:tabLst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Diseño.-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Conjunto de bloques, se dividen en partes y se asignan a equipos de programadores. Algoritmos.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Codificación.-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Escribir el algoritmo en un lenguaje de programación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Validación.-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Pruebas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Mantenimiento.-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documentación tanto para el programador como para el usuario.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39</a:t>
            </a:fld>
            <a:endParaRPr kumimoji="0" lang="es-ES" dirty="0"/>
          </a:p>
        </p:txBody>
      </p:sp>
      <p:cxnSp>
        <p:nvCxnSpPr>
          <p:cNvPr id="7" name="6 Conector recto"/>
          <p:cNvCxnSpPr>
            <a:stCxn id="9" idx="1"/>
          </p:cNvCxnSpPr>
          <p:nvPr/>
        </p:nvCxnSpPr>
        <p:spPr>
          <a:xfrm flipH="1" flipV="1">
            <a:off x="1142980" y="2644598"/>
            <a:ext cx="4143400" cy="3176635"/>
          </a:xfrm>
          <a:prstGeom prst="line">
            <a:avLst/>
          </a:prstGeom>
          <a:ln w="76200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7 Grupo"/>
          <p:cNvGrpSpPr/>
          <p:nvPr/>
        </p:nvGrpSpPr>
        <p:grpSpPr>
          <a:xfrm>
            <a:off x="5286380" y="5078249"/>
            <a:ext cx="2520000" cy="943039"/>
            <a:chOff x="5286380" y="5172087"/>
            <a:chExt cx="2520000" cy="943039"/>
          </a:xfrm>
        </p:grpSpPr>
        <p:sp>
          <p:nvSpPr>
            <p:cNvPr id="9" name="8 CuadroTexto"/>
            <p:cNvSpPr txBox="1"/>
            <p:nvPr/>
          </p:nvSpPr>
          <p:spPr>
            <a:xfrm>
              <a:off x="5286380" y="5715016"/>
              <a:ext cx="2520000" cy="4001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Mantenimiento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0" name="9 Flecha doblada"/>
            <p:cNvSpPr/>
            <p:nvPr/>
          </p:nvSpPr>
          <p:spPr>
            <a:xfrm rot="5400000">
              <a:off x="6893735" y="5136368"/>
              <a:ext cx="642942" cy="714380"/>
            </a:xfrm>
            <a:prstGeom prst="bentArrow">
              <a:avLst>
                <a:gd name="adj1" fmla="val 29318"/>
                <a:gd name="adj2" fmla="val 35293"/>
                <a:gd name="adj3" fmla="val 25000"/>
                <a:gd name="adj4" fmla="val 74861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4357686" y="4387682"/>
            <a:ext cx="2520000" cy="947802"/>
            <a:chOff x="4357686" y="4481520"/>
            <a:chExt cx="2520000" cy="947802"/>
          </a:xfrm>
        </p:grpSpPr>
        <p:sp>
          <p:nvSpPr>
            <p:cNvPr id="12" name="11 CuadroTexto"/>
            <p:cNvSpPr txBox="1"/>
            <p:nvPr/>
          </p:nvSpPr>
          <p:spPr>
            <a:xfrm>
              <a:off x="4357686" y="5029212"/>
              <a:ext cx="2520000" cy="4001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Prueba y depuración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3" name="12 Flecha doblada"/>
            <p:cNvSpPr/>
            <p:nvPr/>
          </p:nvSpPr>
          <p:spPr>
            <a:xfrm rot="5400000">
              <a:off x="5965041" y="4445801"/>
              <a:ext cx="642942" cy="714380"/>
            </a:xfrm>
            <a:prstGeom prst="bentArrow">
              <a:avLst>
                <a:gd name="adj1" fmla="val 29318"/>
                <a:gd name="adj2" fmla="val 35293"/>
                <a:gd name="adj3" fmla="val 25000"/>
                <a:gd name="adj4" fmla="val 74861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428992" y="3692352"/>
            <a:ext cx="2520000" cy="957327"/>
            <a:chOff x="3428992" y="3786190"/>
            <a:chExt cx="2520000" cy="957327"/>
          </a:xfrm>
        </p:grpSpPr>
        <p:sp>
          <p:nvSpPr>
            <p:cNvPr id="15" name="14 CuadroTexto"/>
            <p:cNvSpPr txBox="1"/>
            <p:nvPr/>
          </p:nvSpPr>
          <p:spPr>
            <a:xfrm>
              <a:off x="3428992" y="4343407"/>
              <a:ext cx="2520000" cy="4001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Programación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6" name="15 Flecha doblada"/>
            <p:cNvSpPr/>
            <p:nvPr/>
          </p:nvSpPr>
          <p:spPr>
            <a:xfrm rot="5400000">
              <a:off x="5036347" y="3750471"/>
              <a:ext cx="642942" cy="714380"/>
            </a:xfrm>
            <a:prstGeom prst="bentArrow">
              <a:avLst>
                <a:gd name="adj1" fmla="val 29318"/>
                <a:gd name="adj2" fmla="val 35293"/>
                <a:gd name="adj3" fmla="val 25000"/>
                <a:gd name="adj4" fmla="val 74861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2500298" y="3016072"/>
            <a:ext cx="2520000" cy="947802"/>
            <a:chOff x="2500298" y="3109910"/>
            <a:chExt cx="2520000" cy="947802"/>
          </a:xfrm>
        </p:grpSpPr>
        <p:sp>
          <p:nvSpPr>
            <p:cNvPr id="18" name="17 CuadroTexto"/>
            <p:cNvSpPr txBox="1"/>
            <p:nvPr/>
          </p:nvSpPr>
          <p:spPr>
            <a:xfrm>
              <a:off x="2500298" y="3657602"/>
              <a:ext cx="2520000" cy="4001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Diseño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9" name="18 Flecha doblada"/>
            <p:cNvSpPr/>
            <p:nvPr/>
          </p:nvSpPr>
          <p:spPr>
            <a:xfrm rot="5400000">
              <a:off x="4107653" y="3074191"/>
              <a:ext cx="642942" cy="714380"/>
            </a:xfrm>
            <a:prstGeom prst="bentArrow">
              <a:avLst>
                <a:gd name="adj1" fmla="val 29318"/>
                <a:gd name="adj2" fmla="val 35293"/>
                <a:gd name="adj3" fmla="val 25000"/>
                <a:gd name="adj4" fmla="val 74861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1571604" y="2335030"/>
            <a:ext cx="2520000" cy="943039"/>
            <a:chOff x="1571604" y="2428868"/>
            <a:chExt cx="2520000" cy="943039"/>
          </a:xfrm>
        </p:grpSpPr>
        <p:sp>
          <p:nvSpPr>
            <p:cNvPr id="21" name="20 CuadroTexto"/>
            <p:cNvSpPr txBox="1"/>
            <p:nvPr/>
          </p:nvSpPr>
          <p:spPr>
            <a:xfrm>
              <a:off x="1571604" y="2971797"/>
              <a:ext cx="2520000" cy="4001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Análisis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22" name="21 Flecha doblada"/>
            <p:cNvSpPr/>
            <p:nvPr/>
          </p:nvSpPr>
          <p:spPr>
            <a:xfrm rot="5400000">
              <a:off x="3178959" y="2393149"/>
              <a:ext cx="642942" cy="714380"/>
            </a:xfrm>
            <a:prstGeom prst="bentArrow">
              <a:avLst>
                <a:gd name="adj1" fmla="val 29318"/>
                <a:gd name="adj2" fmla="val 35293"/>
                <a:gd name="adj3" fmla="val 25000"/>
                <a:gd name="adj4" fmla="val 74861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4688992" y="2793306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588">
              <a:lnSpc>
                <a:spcPct val="90000"/>
              </a:lnSpc>
              <a:buNone/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¿Qué?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536578" y="3474348"/>
            <a:ext cx="1034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588">
              <a:lnSpc>
                <a:spcPct val="90000"/>
              </a:lnSpc>
              <a:buNone/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¿Cómo?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6448079" y="4150628"/>
            <a:ext cx="1975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588">
              <a:lnSpc>
                <a:spcPct val="90000"/>
              </a:lnSpc>
              <a:buNone/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Implementación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623240" y="2192154"/>
            <a:ext cx="2520000" cy="40011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Planificación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655508" y="2022877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588">
              <a:lnSpc>
                <a:spcPct val="90000"/>
              </a:lnSpc>
              <a:buNone/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Recursos necesarios, presupuesto, plan, …</a:t>
            </a:r>
          </a:p>
        </p:txBody>
      </p:sp>
      <p:sp>
        <p:nvSpPr>
          <p:cNvPr id="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de programas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124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4</a:t>
            </a:fld>
            <a:endParaRPr kumimoji="0" lang="es-ES">
              <a:solidFill>
                <a:srgbClr val="FFFFFF"/>
              </a:solidFill>
            </a:endParaRPr>
          </a:p>
        </p:txBody>
      </p:sp>
      <p:pic>
        <p:nvPicPr>
          <p:cNvPr id="18434" name="Picture 2" descr="http://blog.educastur.es/inventosmilenio/files/2011/05/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47426"/>
            <a:ext cx="5589859" cy="3651180"/>
          </a:xfrm>
          <a:prstGeom prst="rect">
            <a:avLst/>
          </a:prstGeom>
          <a:noFill/>
        </p:spPr>
      </p:pic>
      <p:pic>
        <p:nvPicPr>
          <p:cNvPr id="2050" name="Picture 2" descr="http://cache.androidblog.es/wp-content/uploads/2012/11/Xperia-Tablet-S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12" y="1412776"/>
            <a:ext cx="2563706" cy="16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gfm.elcorteingles.es/SGFM/01/11/1/57063401111/57063401111009p010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05" r="23344"/>
          <a:stretch/>
        </p:blipFill>
        <p:spPr bwMode="auto">
          <a:xfrm>
            <a:off x="353961" y="3573016"/>
            <a:ext cx="113640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rupoms.es/ordenadores/imagenes/large/producto14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365" y="4631908"/>
            <a:ext cx="2231805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5</a:t>
            </a:fld>
            <a:endParaRPr kumimoji="0" lang="es-E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741417" y="846254"/>
            <a:ext cx="4189022" cy="606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01452" y="120410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/>
                </a:solidFill>
              </a:rPr>
              <a:t>Hardware-</a:t>
            </a:r>
            <a:r>
              <a:rPr lang="es-ES" dirty="0"/>
              <a:t> Conjunto de componentes que integran la parte material del ordenador</a:t>
            </a:r>
          </a:p>
          <a:p>
            <a:endParaRPr lang="es-ES" dirty="0"/>
          </a:p>
        </p:txBody>
      </p:sp>
      <p:grpSp>
        <p:nvGrpSpPr>
          <p:cNvPr id="6" name="5 Grupo"/>
          <p:cNvGrpSpPr/>
          <p:nvPr/>
        </p:nvGrpSpPr>
        <p:grpSpPr>
          <a:xfrm>
            <a:off x="179511" y="1705756"/>
            <a:ext cx="2880321" cy="2596632"/>
            <a:chOff x="4934697" y="3415723"/>
            <a:chExt cx="3841658" cy="2904540"/>
          </a:xfrm>
        </p:grpSpPr>
        <p:sp>
          <p:nvSpPr>
            <p:cNvPr id="7" name="6 CuadroTexto"/>
            <p:cNvSpPr txBox="1"/>
            <p:nvPr/>
          </p:nvSpPr>
          <p:spPr>
            <a:xfrm>
              <a:off x="4934697" y="3415723"/>
              <a:ext cx="3841658" cy="2348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72000" bIns="72000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s-ES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 Bit = 0 / 1</a:t>
              </a:r>
            </a:p>
            <a:p>
              <a:pPr>
                <a:spcAft>
                  <a:spcPts val="300"/>
                </a:spcAft>
              </a:pPr>
              <a:r>
                <a:rPr lang="es-ES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 Byte = 8 bits </a:t>
              </a:r>
              <a:r>
                <a:rPr lang="es-ES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sym typeface="Symbol"/>
                </a:rPr>
                <a:t>= 1 carácter</a:t>
              </a:r>
            </a:p>
            <a:p>
              <a:pPr>
                <a:spcAft>
                  <a:spcPts val="300"/>
                </a:spcAft>
              </a:pPr>
              <a:r>
                <a:rPr lang="es-ES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sym typeface="Symbol"/>
                </a:rPr>
                <a:t>1 Kilobyte (KB) = 1024 Bytes</a:t>
              </a:r>
            </a:p>
            <a:p>
              <a:pPr>
                <a:spcAft>
                  <a:spcPts val="300"/>
                </a:spcAft>
              </a:pPr>
              <a:r>
                <a:rPr lang="es-ES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sym typeface="Symbol"/>
                </a:rPr>
                <a:t>1 Megabyte (MB) = 1024 KB</a:t>
              </a:r>
            </a:p>
            <a:p>
              <a:pPr>
                <a:spcAft>
                  <a:spcPts val="300"/>
                </a:spcAft>
              </a:pPr>
              <a:r>
                <a:rPr lang="es-ES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sym typeface="Symbol"/>
                </a:rPr>
                <a:t>1 Gigabyte (GB) = 1024 MB</a:t>
              </a:r>
            </a:p>
            <a:p>
              <a:pPr>
                <a:spcAft>
                  <a:spcPts val="300"/>
                </a:spcAft>
              </a:pPr>
              <a:r>
                <a:rPr lang="es-ES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sym typeface="Symbol"/>
                </a:rPr>
                <a:t>1 Terabyte (TB) = 1024 GB</a:t>
              </a:r>
            </a:p>
            <a:p>
              <a:pPr>
                <a:spcAft>
                  <a:spcPts val="300"/>
                </a:spcAft>
              </a:pPr>
              <a:r>
                <a:rPr lang="es-ES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sym typeface="Symbol"/>
                </a:rPr>
                <a:t>1 Petabyte (PB) = 1024 TB</a:t>
              </a:r>
              <a:endParaRPr lang="es-E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975129" y="5907136"/>
              <a:ext cx="2628056" cy="41312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</a:t>
              </a:r>
              <a:r>
                <a:rPr lang="es-ES" baseline="300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10</a:t>
              </a:r>
              <a:r>
                <a:rPr lang="es-ES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= 1024</a:t>
              </a:r>
              <a:r>
                <a:rPr lang="en-US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sym typeface="Symbol"/>
                </a:rPr>
                <a:t> 1000</a:t>
              </a:r>
              <a:endParaRPr lang="es-E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6</a:t>
            </a:fld>
            <a:endParaRPr kumimoji="0" lang="es-ES">
              <a:solidFill>
                <a:srgbClr val="FFFFFF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/>
                </a:solidFill>
              </a:rPr>
              <a:t>Software-</a:t>
            </a:r>
            <a:r>
              <a:rPr lang="es-ES" dirty="0" smtClean="0"/>
              <a:t> Conjunto de programas, instrucciones y reglas informáticas para ejecutar tareas en un ordenador</a:t>
            </a:r>
            <a:endParaRPr lang="es-ES" dirty="0"/>
          </a:p>
        </p:txBody>
      </p:sp>
      <p:pic>
        <p:nvPicPr>
          <p:cNvPr id="3074" name="Picture 2" descr="http://www.unalmed.edu.co/coloquio/images/sps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388" y="1873474"/>
            <a:ext cx="3676826" cy="9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-X6_xO51R9Uk/UMYDmqGLzsI/AAAAAAAAAdc/JPIKK0mm5GA/s1600/octaviodu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33" t="14778" r="41174" b="46592"/>
          <a:stretch/>
        </p:blipFill>
        <p:spPr bwMode="auto">
          <a:xfrm>
            <a:off x="6156176" y="3401695"/>
            <a:ext cx="2427426" cy="10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omnitechsupport-scam.com/wp-content/uploads/2013/03/Windows-Vista-command-prom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1682" y="1988840"/>
            <a:ext cx="144477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intetia.com/wp-content/uploads/2012/03/r_projec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70312"/>
            <a:ext cx="1519780" cy="11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3.gstatic.com/images?q=tbn:ANd9GcTFeiDjRyX3PzI0rcVwdlN7Qd9lAzbHgfW3smyQJePnbPJkDWO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829" y="2348880"/>
            <a:ext cx="1569490" cy="177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data:image/jpeg;base64,/9j/4AAQSkZJRgABAQAAAQABAAD/2wCEAAkGBhIPEA8PDxAUDw8QEBAPEBAPFBQPEA8VFBAWFBQQFRUXHSceFxkjGRQUHy8gJScpLCwsFh4xNTAqNSYrLCkBCQoKDQwOFQ8PFCkcFBwrKSkpLCkqKSkpKSkpKSkpKSkpKSopKSkpKSwpKSkpLCksKSkpKSwpKSkpKSkpKSkpKf/AABEIAJ4A+AMBIgACEQEDEQH/xAAcAAEAAgMBAQEAAAAAAAAAAAAAAQYCBAUHAwj/xABHEAABAwECCAoHBAoCAwEAAAABAAIDEQQFBhIVITFhcZMHQVFTVJGSsdHSExYXIjKB0xRCofAjJVJic4KisrPBQ2M1cuEk/8QAGQEBAQADAQAAAAAAAAAAAAAAAAECAwQF/8QAJREBAAEEAQUAAQUAAAAAAAAAAAECERNREgMUMTJhBCFBUmKB/9oADAMBAAIRAxEAPwDQy3aelT7+XzJlu09Kn38vmWki9PjGnDMztu5btPSp99L5ky3aelT76XzLSRONOkvLdy3aelT76XzJlu09Kn30vmWkicadF5buW7T0qffS+ZMt2npU++l8y0kTjTovLdy3aelT76XzJlu09Kn38vmWkicadLeW9lu09Kn38vmTLdp6VPv5fMtFE406LztvZbtPSp9/L5ky3aelT7+XzLRRONOi8t3Llp6VPvpfMmXLT0qffS+ZaSK8adF27lu09Kn38vmUZbtPSp9/L5lponGnS3l3Ib4tGK3/APRNoH/NJyf+yzyxP0ibfSeZaMPwt2DuWa6Iop013nbayxaOkTb6TxU5XtHSJt9J5lqIrwp0XnbayvaOkTb2TzJlefpE2+k8VqqKpwp0l5228r2jpE2+k8UyvaOkTb6TxWpVKpwp0XnbbyvaOkTb6TxTK8/SJt9J5lqKFeFOkvLcyvP0ibfSeZRlifpE2+k8y1KJROFOjlLbyxaOkTb2TzItSiJwp0XnbmoiLmhsEREBERAREQEREBERAREQEoiICUREHRh+FuwdyzWEPwt2DuWa6Y8MBERUEREBERBFUqpUKgoU1RE/1CJVET9HNREXJDaIiVQSi8/tV8TWiQlr3MbnxWtcWho+Wlduz4C3rI0PbHOWuFQS/EqOWjng/guafyI034fqy0Sir/s9vfmpt4z6iez29+am3rPqJ3Hww/VgolFX/Z7e/NTb1n1E9nt781NvWfUTuPhh+rBRKKv+z29+am3rPqJ7Pb35qbes+oncfDD9WCiUVf8AZ7e/NTb1n1E9nt781NvWfUTuPhh+rBRKKv8As9vfmpt6z6iez29+am3rPqJ3Hww/VgolFX/Z7e/NTb1n1E9nt781NvWfUTuPhh+rjCPdbsHcsqKnDAC+Obn3rfqJ6g3xzc+9b9RbI/L/AKpg+rjRKKneoN8c3PvW/UT1Bvjm59636iveR/EwTtcaKaKm+oN8c3PvW/UT1Bvjm59636id5GjBO1xolFQb0wZvOys9JOJ42aMYvLm15CWuIHzW3gXfsrpTZ5XF4LS5pcauaW6RXjFK9Sz6f5UVTazGrozEXuuaIi62gREQQimiKjloiLkhmKHaDsUqH6DsSfCx5VrguszZLxs7XgOAfjUOcEtje5vUQD8l71fNrdDBLK0AuYGkA6M7wM/WvAuDa2sgt9nllcGRtkGM46G40UjQTqqQv0dGwOHE4HPygjuK8uXcqlgw4jdQTNMZ5R7zfEKwWW2Ryisb2vH7pqeriXJv66LAATKWwP5YjR3Yzj8FRpXiN5MEji0fC8j0buoFQer4ijEXOwPmlls2NMSXY7g0vFCW0bSnKKk511rXM2JjpJCGsaKknu1lB8sRQ4gaTTbQKj3zhpJKS2D9FHor/wAjtZ5FXpLS52dz3O1lxKD1lpB0EHYaqcReSx2hzc7XuGwkLv3RhpLEQ2b9NHoJPxgcoPHsKC94iYizsVoZMxskbg5jtB7wda2PRINTETEWlfOE1nsmaSQGTijaQXfPOKfNUu88NbRaKtgc2Bn/AFkOk+b+L5UQXW8b2gswrPMyLU4+8djB7x+QVXt/CjZmZoYpZzy0EbfxNfwVNku8uJc6rnHOS6ridpKxyVq70Hcm4WJvuWRgH70jndwC+LeFa08dmhOwvH+yuTkvUvl9kZ+03tDxQWOHhZk+/Y2nlxJS3qBaV3br4SbLMQ2QPszuWQBzO03QNoVEF1rCW7aDQg9jtMLJ4nNNJI5WFp0Oa9rm0qDx6V+ecFW0vCn7kn+NWG7cKbTd7qQvxo61MMgxozrAGdp2Lg4L/wDkBrjkP9BWzpe8MK/Er8iIvbcAiIgIiKDloiLmhmKHaDsUqHaDsSVjy8/uUfHtZ3OXpty4QWmKxywsrK0taI24wY6P9I2uI4nMKVzErzW4RnftZ3OVzvBv6ttZ4/Rs/wA0a8qXcvVx4FC0tE0tpbin4mxkOeDyOccw/FXK7cF7LZwHRxtJ5yQiQ8eepzD5LwWG9WMuDFZMG2kWsODWupKBjn3uWiuN0YeMZcJZLNHJP6CQYhfizE+lNBrzIPXmgHOCCNRBXnXCFe5fMLM00ZEA59PvPIrn2CnzJW9wTYRxzWFzjjMP2mRvvZ/uR8Y2qiYQ4R2d1stRM7K+nkBrUUo4imcakHSwfuJ9tlETPdaBjPec4Y2tK6ycwovS7uwSs0AAbC17uN8oEjj15upcXgwtMH2R8rZWEyTOBINczGgAdbnH5q2PvWIfersBKDnXhgjZpwQ6FrDxPjAjcOrMfmFSLXwfWls4jjAfE45pswa0fvitQR81fpb8/YaP5j/oLnWm1vk+J+bkb7o6gqqbGLPd8IhjJkcM7qZ3PcQKuJ0DRoXJvK955qtB9Ez9lmYna7T1Lc+zjUvFL94QrdDarTEyVoZHPLG0FjTQNeQM9OQKIz4VbNiPs2tsneF8OC2zeknnHJCD/WFX79wlnt2IbQ4PLKhtGhunToWFx4QT2J7n2dwa57cR1Wh1RWvGg9tyVqTJWpeZ3fwkW98sTXStLXSMaR6NmcFwB4l6dwhW99jsUk8Dg2RkkbQaB1AX4pqDpzFBgbq1Lwm8BSaUf9jx/UVYvabeHPN3bPBVmaUvc55+Jzi48WcmpQey4KXdjWKyOpphaVv2q7KN0Lyqw8IFtgjjhjlAjjaGMBY00A4qq98HmElot4tYtLw/0TYSyjQ2mNj10cXuhBwb9goSuXg0P1g3+E/+wqxYUMo4qvYOD9YM/gv/ALCtnS94Y1+sr4iIvbeeVRAF9mWbl6lB8Q0nQpW41tNCLG4ryIi0QzFDtB2FSodoOwpPhY8qDcZzv2s7nK92SyC02eWzuf6MSta0uAxy2j2urSor8KoNzmmPtb3FWqy3r6GJ8mnEaSByniHWvKdz6Wjgzs8QDpbxEQPHJGxnfIsbLwcWWYkRXm2UjSI42PI+TZSuHdl1PvBz57RMWtxsXGpjvcaVxWtJAAAI0kL6XvgwLMz09nnc70dC4OHo5G56YzS1xrn2FB6lgldTbugMDZTKDK6XGLQz4mtbSgJ/ZHHxryPDey+jt9qGgPkMrdj/AHh3/grrg9hI6ezsfIavFWPOb3i373zBXMwxu77U1srM8sYpTje3Ti7RpG0oNrglwmEYlsbzQuf6aKvGS0Ne0a8zT1r0rKWtfm9ry0gglrmmoIzEEcatFg4RLRGA2QCWn3jVrvnTSg9oyjrWjNhbZ2TNs7pmiZ2hhOfUDyFeTW/hFneC2NrYq5sYVc4bOQqrulc5xcSXOJrWtXE107UH6PyjrVXtmA9gmkklfG8vke57qSPAq41NBXNnK5Fw3pMIGC0H9IM372L93G/e/wDi6GVtaClcIVwWexugFma5oe1xdjOL9BFNK+XB9ccFsmmZaWlzWxhzcVxZnxqcS6+Fl2utpiLHtbiBwONXjPFTYsMFLpfYpJHue1wewNGLWvxV40FphwBu9jmubG8Frg4fpXnODULv3zDFbInQTgujcWuIBLTVrgQajYq7lbWmVtfcgHg8u7m371/ivIbZGGyyNb8LXvaNgcQF68b11qg2nA+Rz3uEkdHOc7PXjNeRBbcHcB7DNZLPLLG8yPia55EjgCTqGhWC7Lks1gEn2Zpb6QND8Z7n/DjU06PiK4t0WkwwQxEgmNgYSNBovtaL0qNKDj4Rz1J2ri4Nn9YN/hP/ALCtm9bRjErVwVbjXg0f9T/7CtnS94YV+sr6vqyAnTmX2ZCBtWa9m7gYsjA0LJEUBERBXURFohmI7QdiIVJ8LHl5zdh+L+XuK37XOTC9o4wM38wP+lzbBKGkg5q0/BdFkhaag0I0EGhHzXmS7mvYb6lhYGNYCASc4dXOV9LTf80jHMLBRwoaBy2ft8nOO7Tk+3yc4/tOUC47YY4sXR7zjyaQPBdDKutcuSYuNXOLjykkn8+Kwrr70H3t0McxLiMV50ubmJ28RXOddHJIKaxnW1XX3pXX3oNVt0csgpqC6VhijhOM0Vd+06hI2cQWvXX3pXX3oOvlY8qZWPL+etciuvvSuvvQdfKx5fz1plY8v561yK6+9K6+9B18rHl/PWmVjy/nrXIrr70rr70HXyseX89aZWPL+etciuvvSuvvQdfKx5Vi+9CeNcqutKoNiafGW1gYf1i3+FJ/jXNLgNJAW/gK7GvAEaPRy/2UWzpe8Ma/WXpqIi9h54iIgIiIK8imiUWmIbJhChZKEsiuXhgc2R5fHJ6PGNS0jGAPHRavqMefHZPiralFqw0z+zZkqVL1GPPjsnxT1GPPjsnxVtRMFGjJUqXqMefHZPinqMefHZPiraiYKNGWpUvUY8+OyfFPUY8+OyfFW2iJgo0ZalS9Rjz47J8U9Rjz47J8VbUomCjRlqVL1GPPjsnxT1GPPjsnxVtoimCjRlqVL1GPPjsnxT1GPPjsnxVtoiYKNGWpWmcHTiAftAzgH4D4rL2cO6QOwfFXWH4W7B3L7xw1znQtvb9PTDNWojeDZx0Wgdg+K+vswd0lvYPir61tNClO36elzVqD7L3dJb2D4p7L3dJb2D4q/Ip2/T0ZqlB9mDukt7B8VYsG8FI7FjOxvSSuGKXkUAGnFaOLirsC7iLKno0UzeISepVMfqIiLc1iIiAiIg4VFFFNEotUS3IULJFbjFFKIlkUUUWSKlmNEopolELIULJERiilESyERSghS1tdCzjhLtnKtpkYbmCkysQ3LNDRra6aDuX3UQj3W7B3LPFWd2DFFNEoiIRTRKIIRTRKIIRSiCEU0SiCEUog4NEopRaobZRRFKIIRSiohFKJcY0SiyRLjFFkiXLsUWSJcYUX2is/GepfSOKmfjX0UmViABERRXSh+FuwdyzWEPwt2DuWa2NYoUoghKKURLIolFKIWRRRRTRESyEU0RUshFKIl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4" descr="data:image/jpeg;base64,/9j/4AAQSkZJRgABAQAAAQABAAD/2wCEAAkGBhIPEA8PDxAUDw8QEBAPEBAPFBQPEA8VFBAWFBQQFRUXHSceFxkjGRQUHy8gJScpLCwsFh4xNTAqNSYrLCkBCQoKDQwOFQ8PFCkcFBwrKSkpLCkqKSkpKSkpKSkpKSkpKSopKSkpKSwpKSkpLCksKSkpKSwpKSkpKSkpKSkpKf/AABEIAJ4A+AMBIgACEQEDEQH/xAAcAAEAAgMBAQEAAAAAAAAAAAAAAQYCBAUHAwj/xABHEAABAwECCAoHBAoCAwEAAAABAAIDEQQFBhIVITFhcZMHQVFTVJGSsdHSExYXIjKB0xRCofAjJVJic4KisrPBQ2M1cuEk/8QAGQEBAQADAQAAAAAAAAAAAAAAAAECAwQF/8QAJREBAAEEAQUAAQUAAAAAAAAAAAECERNREgMUMTJhBCFBUmKB/9oADAMBAAIRAxEAPwDQy3aelT7+XzJlu09Kn38vmWki9PjGnDMztu5btPSp99L5ky3aelT76XzLSRONOkvLdy3aelT76XzJlu09Kn30vmWkicadF5buW7T0qffS+ZMt2npU++l8y0kTjTovLdy3aelT76XzJlu09Kn38vmWkicadLeW9lu09Kn38vmTLdp6VPv5fMtFE406LztvZbtPSp9/L5ky3aelT7+XzLRRONOi8t3Llp6VPvpfMmXLT0qffS+ZaSK8adF27lu09Kn38vmUZbtPSp9/L5lponGnS3l3Ib4tGK3/APRNoH/NJyf+yzyxP0ibfSeZaMPwt2DuWa6Iop013nbayxaOkTb6TxU5XtHSJt9J5lqIrwp0XnbayvaOkTb2TzJlefpE2+k8VqqKpwp0l5228r2jpE2+k8UyvaOkTb6TxWpVKpwp0XnbbyvaOkTb6TxTK8/SJt9J5lqKFeFOkvLcyvP0ibfSeZRlifpE2+k8y1KJROFOjlLbyxaOkTb2TzItSiJwp0XnbmoiLmhsEREBERAREQEREBERAREQEoiICUREHRh+FuwdyzWEPwt2DuWa6Y8MBERUEREBERBFUqpUKgoU1RE/1CJVET9HNREXJDaIiVQSi8/tV8TWiQlr3MbnxWtcWho+Wlduz4C3rI0PbHOWuFQS/EqOWjng/guafyI034fqy0Sir/s9vfmpt4z6iez29+am3rPqJ3Hww/VgolFX/Z7e/NTb1n1E9nt781NvWfUTuPhh+rBRKKv+z29+am3rPqJ7Pb35qbes+oncfDD9WCiUVf8AZ7e/NTb1n1E9nt781NvWfUTuPhh+rBRKKv8As9vfmpt6z6iez29+am3rPqJ3Hww/VgolFX/Z7e/NTb1n1E9nt781NvWfUTuPhh+rjCPdbsHcsqKnDAC+Obn3rfqJ6g3xzc+9b9RbI/L/AKpg+rjRKKneoN8c3PvW/UT1Bvjm59636iveR/EwTtcaKaKm+oN8c3PvW/UT1Bvjm59636id5GjBO1xolFQb0wZvOys9JOJ42aMYvLm15CWuIHzW3gXfsrpTZ5XF4LS5pcauaW6RXjFK9Sz6f5UVTazGrozEXuuaIi62gREQQimiKjloiLkhmKHaDsUqH6DsSfCx5VrguszZLxs7XgOAfjUOcEtje5vUQD8l71fNrdDBLK0AuYGkA6M7wM/WvAuDa2sgt9nllcGRtkGM46G40UjQTqqQv0dGwOHE4HPygjuK8uXcqlgw4jdQTNMZ5R7zfEKwWW2Ryisb2vH7pqeriXJv66LAATKWwP5YjR3Yzj8FRpXiN5MEji0fC8j0buoFQer4ijEXOwPmlls2NMSXY7g0vFCW0bSnKKk511rXM2JjpJCGsaKknu1lB8sRQ4gaTTbQKj3zhpJKS2D9FHor/wAjtZ5FXpLS52dz3O1lxKD1lpB0EHYaqcReSx2hzc7XuGwkLv3RhpLEQ2b9NHoJPxgcoPHsKC94iYizsVoZMxskbg5jtB7wda2PRINTETEWlfOE1nsmaSQGTijaQXfPOKfNUu88NbRaKtgc2Bn/AFkOk+b+L5UQXW8b2gswrPMyLU4+8djB7x+QVXt/CjZmZoYpZzy0EbfxNfwVNku8uJc6rnHOS6ridpKxyVq70Hcm4WJvuWRgH70jndwC+LeFa08dmhOwvH+yuTkvUvl9kZ+03tDxQWOHhZk+/Y2nlxJS3qBaV3br4SbLMQ2QPszuWQBzO03QNoVEF1rCW7aDQg9jtMLJ4nNNJI5WFp0Oa9rm0qDx6V+ecFW0vCn7kn+NWG7cKbTd7qQvxo61MMgxozrAGdp2Lg4L/wDkBrjkP9BWzpe8MK/Er8iIvbcAiIgIiKDloiLmhmKHaDsUqHaDsSVjy8/uUfHtZ3OXpty4QWmKxywsrK0taI24wY6P9I2uI4nMKVzErzW4RnftZ3OVzvBv6ttZ4/Rs/wA0a8qXcvVx4FC0tE0tpbin4mxkOeDyOccw/FXK7cF7LZwHRxtJ5yQiQ8eepzD5LwWG9WMuDFZMG2kWsODWupKBjn3uWiuN0YeMZcJZLNHJP6CQYhfizE+lNBrzIPXmgHOCCNRBXnXCFe5fMLM00ZEA59PvPIrn2CnzJW9wTYRxzWFzjjMP2mRvvZ/uR8Y2qiYQ4R2d1stRM7K+nkBrUUo4imcakHSwfuJ9tlETPdaBjPec4Y2tK6ycwovS7uwSs0AAbC17uN8oEjj15upcXgwtMH2R8rZWEyTOBINczGgAdbnH5q2PvWIfersBKDnXhgjZpwQ6FrDxPjAjcOrMfmFSLXwfWls4jjAfE45pswa0fvitQR81fpb8/YaP5j/oLnWm1vk+J+bkb7o6gqqbGLPd8IhjJkcM7qZ3PcQKuJ0DRoXJvK955qtB9Ez9lmYna7T1Lc+zjUvFL94QrdDarTEyVoZHPLG0FjTQNeQM9OQKIz4VbNiPs2tsneF8OC2zeknnHJCD/WFX79wlnt2IbQ4PLKhtGhunToWFx4QT2J7n2dwa57cR1Wh1RWvGg9tyVqTJWpeZ3fwkW98sTXStLXSMaR6NmcFwB4l6dwhW99jsUk8Dg2RkkbQaB1AX4pqDpzFBgbq1Lwm8BSaUf9jx/UVYvabeHPN3bPBVmaUvc55+Jzi48WcmpQey4KXdjWKyOpphaVv2q7KN0Lyqw8IFtgjjhjlAjjaGMBY00A4qq98HmElot4tYtLw/0TYSyjQ2mNj10cXuhBwb9goSuXg0P1g3+E/+wqxYUMo4qvYOD9YM/gv/ALCtnS94Y1+sr4iIvbeeVRAF9mWbl6lB8Q0nQpW41tNCLG4ryIi0QzFDtB2FSodoOwpPhY8qDcZzv2s7nK92SyC02eWzuf6MSta0uAxy2j2urSor8KoNzmmPtb3FWqy3r6GJ8mnEaSByniHWvKdz6Wjgzs8QDpbxEQPHJGxnfIsbLwcWWYkRXm2UjSI42PI+TZSuHdl1PvBz57RMWtxsXGpjvcaVxWtJAAAI0kL6XvgwLMz09nnc70dC4OHo5G56YzS1xrn2FB6lgldTbugMDZTKDK6XGLQz4mtbSgJ/ZHHxryPDey+jt9qGgPkMrdj/AHh3/grrg9hI6ezsfIavFWPOb3i373zBXMwxu77U1srM8sYpTje3Ti7RpG0oNrglwmEYlsbzQuf6aKvGS0Ne0a8zT1r0rKWtfm9ry0gglrmmoIzEEcatFg4RLRGA2QCWn3jVrvnTSg9oyjrWjNhbZ2TNs7pmiZ2hhOfUDyFeTW/hFneC2NrYq5sYVc4bOQqrulc5xcSXOJrWtXE107UH6PyjrVXtmA9gmkklfG8vke57qSPAq41NBXNnK5Fw3pMIGC0H9IM372L93G/e/wDi6GVtaClcIVwWexugFma5oe1xdjOL9BFNK+XB9ccFsmmZaWlzWxhzcVxZnxqcS6+Fl2utpiLHtbiBwONXjPFTYsMFLpfYpJHue1wewNGLWvxV40FphwBu9jmubG8Frg4fpXnODULv3zDFbInQTgujcWuIBLTVrgQajYq7lbWmVtfcgHg8u7m371/ivIbZGGyyNb8LXvaNgcQF68b11qg2nA+Rz3uEkdHOc7PXjNeRBbcHcB7DNZLPLLG8yPia55EjgCTqGhWC7Lks1gEn2Zpb6QND8Z7n/DjU06PiK4t0WkwwQxEgmNgYSNBovtaL0qNKDj4Rz1J2ri4Nn9YN/hP/ALCtm9bRjErVwVbjXg0f9T/7CtnS94YV+sr6vqyAnTmX2ZCBtWa9m7gYsjA0LJEUBERBXURFohmI7QdiIVJ8LHl5zdh+L+XuK37XOTC9o4wM38wP+lzbBKGkg5q0/BdFkhaag0I0EGhHzXmS7mvYb6lhYGNYCASc4dXOV9LTf80jHMLBRwoaBy2ft8nOO7Tk+3yc4/tOUC47YY4sXR7zjyaQPBdDKutcuSYuNXOLjykkn8+Kwrr70H3t0McxLiMV50ubmJ28RXOddHJIKaxnW1XX3pXX3oNVt0csgpqC6VhijhOM0Vd+06hI2cQWvXX3pXX3oOvlY8qZWPL+etciuvvSuvvQdfKx5fz1plY8v561yK6+9K6+9B18rHl/PWmVjy/nrXIrr70rr70HXyseX89aZWPL+etciuvvSuvvQdfKx5Vi+9CeNcqutKoNiafGW1gYf1i3+FJ/jXNLgNJAW/gK7GvAEaPRy/2UWzpe8Ma/WXpqIi9h54iIgIiIK8imiUWmIbJhChZKEsiuXhgc2R5fHJ6PGNS0jGAPHRavqMefHZPiralFqw0z+zZkqVL1GPPjsnxT1GPPjsnxVtRMFGjJUqXqMefHZPinqMefHZPiraiYKNGWpUvUY8+OyfFPUY8+OyfFW2iJgo0ZalS9Rjz47J8U9Rjz47J8VbUomCjRlqVL1GPPjsnxT1GPPjsnxVtoimCjRlqVL1GPPjsnxT1GPPjsnxVtoiYKNGWpWmcHTiAftAzgH4D4rL2cO6QOwfFXWH4W7B3L7xw1znQtvb9PTDNWojeDZx0Wgdg+K+vswd0lvYPir61tNClO36elzVqD7L3dJb2D4p7L3dJb2D4q/Ip2/T0ZqlB9mDukt7B8VYsG8FI7FjOxvSSuGKXkUAGnFaOLirsC7iLKno0UzeISepVMfqIiLc1iIiAiIg4VFFFNEotUS3IULJFbjFFKIlkUUUWSKlmNEopolELIULJERiilESyERSghS1tdCzjhLtnKtpkYbmCkysQ3LNDRra6aDuX3UQj3W7B3LPFWd2DFFNEoiIRTRKIIRTRKIIRSiCEU0SiCEUog4NEopRaobZRRFKIIRSiohFKJcY0SiyRLjFFkiXLsUWSJcYUX2is/GepfSOKmfjX0UmViABERRXSh+FuwdyzWEPwt2DuWa2NYoUoghKKURLIolFKIWRRRRTRESyEU0RUshFKIl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8" name="Picture 16" descr="http://dragontire.files.wordpress.com/2012/04/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465" y="4680286"/>
            <a:ext cx="1858217" cy="11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babybanton.files.wordpress.com/2012/07/word20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461" y="3029433"/>
            <a:ext cx="1097210" cy="10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blog.chefuri.com/wp-content/uploads/2012/08/exce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098" y="525373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4.bp.blogspot.com/-kngXtMrYBJk/T7icUXKq2BI/AAAAAAAAAlg/O2Gr_xFbYmY/s1600/Acces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4560" y="486916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www.muylinux.com/wp-content/uploads/2012/08/mysql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956" y="4869160"/>
            <a:ext cx="2212258" cy="114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6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programación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7</a:t>
            </a:fld>
            <a:endParaRPr kumimoji="0" lang="es-ES">
              <a:solidFill>
                <a:srgbClr val="FFFFFF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3"/>
          </p:nvPr>
        </p:nvGraphicFramePr>
        <p:xfrm>
          <a:off x="755576" y="1287016"/>
          <a:ext cx="8208912" cy="487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programación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8</a:t>
            </a:fld>
            <a:endParaRPr kumimoji="0" lang="es-E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142984"/>
            <a:ext cx="8153400" cy="5454368"/>
          </a:xfrm>
        </p:spPr>
        <p:txBody>
          <a:bodyPr/>
          <a:lstStyle/>
          <a:p>
            <a:r>
              <a:rPr lang="es-ES_tradnl" sz="1800" dirty="0" smtClean="0"/>
              <a:t>Para </a:t>
            </a:r>
            <a:r>
              <a:rPr lang="es-ES_tradnl" sz="1800" dirty="0"/>
              <a:t>llegar a ser un programador eficaz se necesita  aprender a resolver problemas de un modo </a:t>
            </a:r>
            <a:r>
              <a:rPr lang="es-ES_tradnl" sz="1800" b="1" dirty="0">
                <a:solidFill>
                  <a:srgbClr val="C00000"/>
                </a:solidFill>
              </a:rPr>
              <a:t>riguroso y sistemático</a:t>
            </a:r>
            <a:r>
              <a:rPr lang="es-ES_tradnl" sz="1800" dirty="0"/>
              <a:t>. </a:t>
            </a:r>
            <a:endParaRPr lang="es-ES_tradnl" sz="1800" dirty="0" smtClean="0"/>
          </a:p>
          <a:p>
            <a:r>
              <a:rPr lang="es-ES_tradnl" sz="1800" dirty="0" smtClean="0"/>
              <a:t>Esto </a:t>
            </a:r>
            <a:r>
              <a:rPr lang="es-ES_tradnl" sz="1800" dirty="0"/>
              <a:t>significa que sólo se puede llegar a realizar un buen programa con el </a:t>
            </a:r>
            <a:r>
              <a:rPr lang="es-ES_tradnl" sz="1800" b="1" dirty="0">
                <a:solidFill>
                  <a:srgbClr val="C00000"/>
                </a:solidFill>
              </a:rPr>
              <a:t>diseño previo de un algoritmo</a:t>
            </a:r>
            <a:r>
              <a:rPr lang="es-ES_tradnl" sz="1800" dirty="0"/>
              <a:t>.</a:t>
            </a:r>
            <a:endParaRPr lang="es-ES_tradnl" dirty="0"/>
          </a:p>
          <a:p>
            <a:pPr>
              <a:buNone/>
            </a:pPr>
            <a:r>
              <a:rPr lang="es-ES_tradnl" dirty="0">
                <a:solidFill>
                  <a:schemeClr val="accent2"/>
                </a:solidFill>
              </a:rPr>
              <a:t>			</a:t>
            </a: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259632" y="2852936"/>
            <a:ext cx="4429125" cy="3078162"/>
            <a:chOff x="864" y="1623"/>
            <a:chExt cx="2790" cy="1939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64" y="2112"/>
              <a:ext cx="1056" cy="4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 sz="2000"/>
                <a:t>Problema</a:t>
              </a:r>
              <a:endParaRPr lang="es-ES_tradnl" sz="2400"/>
            </a:p>
          </p:txBody>
        </p:sp>
        <p:graphicFrame>
          <p:nvGraphicFramePr>
            <p:cNvPr id="9" name="Object 12"/>
            <p:cNvGraphicFramePr>
              <a:graphicFrameLocks noChangeAspect="1"/>
            </p:cNvGraphicFramePr>
            <p:nvPr/>
          </p:nvGraphicFramePr>
          <p:xfrm>
            <a:off x="1152" y="2592"/>
            <a:ext cx="451" cy="970"/>
          </p:xfrm>
          <a:graphic>
            <a:graphicData uri="http://schemas.openxmlformats.org/presentationml/2006/ole">
              <p:oleObj spid="_x0000_s1068" name="Imagen" r:id="rId3" imgW="1857375" imgH="3995738" progId="">
                <p:embed/>
              </p:oleObj>
            </a:graphicData>
          </a:graphic>
        </p:graphicFrame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1767" y="1623"/>
              <a:ext cx="1887" cy="268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s-ES_tradnl" sz="2000" dirty="0">
                  <a:solidFill>
                    <a:schemeClr val="accent2"/>
                  </a:solidFill>
                </a:rPr>
                <a:t>Resolución de un problema</a:t>
              </a:r>
            </a:p>
          </p:txBody>
        </p:sp>
      </p:grp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3059832" y="3501008"/>
            <a:ext cx="2133600" cy="2667000"/>
            <a:chOff x="1920" y="2112"/>
            <a:chExt cx="1344" cy="1680"/>
          </a:xfrm>
        </p:grpSpPr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2400" y="2112"/>
              <a:ext cx="864" cy="528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 sz="1800" dirty="0"/>
                <a:t>Diseño del </a:t>
              </a:r>
            </a:p>
            <a:p>
              <a:pPr algn="ctr"/>
              <a:r>
                <a:rPr lang="es-ES_tradnl" sz="1800" dirty="0"/>
                <a:t>Algoritmo</a:t>
              </a:r>
              <a:endParaRPr lang="es-ES_tradnl" sz="2400" dirty="0"/>
            </a:p>
          </p:txBody>
        </p:sp>
        <p:graphicFrame>
          <p:nvGraphicFramePr>
            <p:cNvPr id="13" name="Object 13"/>
            <p:cNvGraphicFramePr>
              <a:graphicFrameLocks noChangeAspect="1"/>
            </p:cNvGraphicFramePr>
            <p:nvPr/>
          </p:nvGraphicFramePr>
          <p:xfrm>
            <a:off x="2688" y="2697"/>
            <a:ext cx="360" cy="1095"/>
          </p:xfrm>
          <a:graphic>
            <a:graphicData uri="http://schemas.openxmlformats.org/presentationml/2006/ole">
              <p:oleObj spid="_x0000_s1069" name="Imagen" r:id="rId4" imgW="1296063" imgH="3934305" progId="">
                <p:embed/>
              </p:oleObj>
            </a:graphicData>
          </a:graphic>
        </p:graphicFrame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920" y="240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5292080" y="3645024"/>
            <a:ext cx="2514600" cy="2243138"/>
            <a:chOff x="3264" y="2208"/>
            <a:chExt cx="1584" cy="1413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3855" y="2736"/>
            <a:ext cx="945" cy="885"/>
          </p:xfrm>
          <a:graphic>
            <a:graphicData uri="http://schemas.openxmlformats.org/presentationml/2006/ole">
              <p:oleObj spid="_x0000_s1070" name="Imagen" r:id="rId5" imgW="4218962" imgH="3951798" progId="">
                <p:embed/>
              </p:oleObj>
            </a:graphicData>
          </a:graphic>
        </p:graphicFrame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3264" y="2208"/>
              <a:ext cx="1584" cy="432"/>
              <a:chOff x="3264" y="2208"/>
              <a:chExt cx="1584" cy="432"/>
            </a:xfrm>
          </p:grpSpPr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3792" y="2208"/>
                <a:ext cx="1056" cy="432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s-ES_tradnl" sz="2000" dirty="0"/>
                  <a:t>Programa de</a:t>
                </a:r>
              </a:p>
              <a:p>
                <a:pPr algn="ctr"/>
                <a:r>
                  <a:rPr lang="es-ES_tradnl" sz="2000" dirty="0"/>
                  <a:t>computadora</a:t>
                </a:r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lg" len="lg"/>
                <a:tailEnd type="triangle" w="lg" len="lg"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Algoritmo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fld id="{27F1E72D-CA30-4E60-AA07-AB775A07896F}" type="slidenum">
              <a:rPr kumimoji="0" lang="es-ES" smtClean="0"/>
              <a:pPr algn="ctr"/>
              <a:t>9</a:t>
            </a:fld>
            <a:endParaRPr kumimoji="0"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609600" y="1142984"/>
            <a:ext cx="8354888" cy="5029216"/>
          </a:xfrm>
        </p:spPr>
        <p:txBody>
          <a:bodyPr/>
          <a:lstStyle/>
          <a:p>
            <a:r>
              <a:rPr lang="es-ES" dirty="0" smtClean="0"/>
              <a:t>Un algoritmo es la descripción precisa de los pasos que nos llevan a la solución de un problema planteado</a:t>
            </a:r>
          </a:p>
          <a:p>
            <a:endParaRPr lang="es-ES" dirty="0" smtClean="0"/>
          </a:p>
          <a:p>
            <a:r>
              <a:rPr lang="es-ES" dirty="0" smtClean="0"/>
              <a:t>Estos pasos son, en general, acciones u operaciones que se efectúan sobre ciertos objetos</a:t>
            </a:r>
          </a:p>
          <a:p>
            <a:endParaRPr lang="es-ES" dirty="0" smtClean="0"/>
          </a:p>
          <a:p>
            <a:r>
              <a:rPr lang="es-ES" dirty="0" smtClean="0"/>
              <a:t>La descripción de un algoritmo afecta a tres partes: entrada (datos), proceso (instrucciones) y salida (resultados)</a:t>
            </a: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131840" y="4725144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PROCESO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3568" y="4797152"/>
            <a:ext cx="2056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entrada</a:t>
            </a:r>
            <a:endParaRPr lang="es-E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868144" y="4725144"/>
            <a:ext cx="2056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salida</a:t>
            </a:r>
            <a:endParaRPr lang="es-E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2627784" y="501317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5508104" y="501317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2264</Words>
  <Application>Microsoft Office PowerPoint</Application>
  <PresentationFormat>Presentación en pantalla (4:3)</PresentationFormat>
  <Paragraphs>414</Paragraphs>
  <Slides>39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WidescreenPresentation</vt:lpstr>
      <vt:lpstr>Imagen</vt:lpstr>
      <vt:lpstr> programación i C++</vt:lpstr>
      <vt:lpstr>Problemas, algoritmos y programas</vt:lpstr>
      <vt:lpstr>Introducción</vt:lpstr>
      <vt:lpstr>Introducción</vt:lpstr>
      <vt:lpstr>Introducción</vt:lpstr>
      <vt:lpstr>Introducción</vt:lpstr>
      <vt:lpstr>La programación</vt:lpstr>
      <vt:lpstr>La programación</vt:lpstr>
      <vt:lpstr>Algoritmo</vt:lpstr>
      <vt:lpstr>Algoritmo</vt:lpstr>
      <vt:lpstr>Características de un algoritmo</vt:lpstr>
      <vt:lpstr>Características de un algoritmo</vt:lpstr>
      <vt:lpstr>Preparación de un tinto de verano</vt:lpstr>
      <vt:lpstr>Preparación de un tinto de verano</vt:lpstr>
      <vt:lpstr>Preparación de un tinto de verano</vt:lpstr>
      <vt:lpstr>Calcular la media de tres números con Calculadora</vt:lpstr>
      <vt:lpstr>Cualidades deseables de un algoritmo</vt:lpstr>
      <vt:lpstr>Lenguajes algorítmicos</vt:lpstr>
      <vt:lpstr>Características de los lenguajes algorítmicos</vt:lpstr>
      <vt:lpstr>Lenguajes algorítmicos</vt:lpstr>
      <vt:lpstr>Lenguajes algorítmicos</vt:lpstr>
      <vt:lpstr>Pseudocódigo</vt:lpstr>
      <vt:lpstr>Diagramas de flujo</vt:lpstr>
      <vt:lpstr>Diagramas de flujo</vt:lpstr>
      <vt:lpstr>Calcular el área de un triángulo</vt:lpstr>
      <vt:lpstr>Realizar la suma de todos los números pares entre 2 y 100</vt:lpstr>
      <vt:lpstr>Ejercicios </vt:lpstr>
      <vt:lpstr>Poner la mesa</vt:lpstr>
      <vt:lpstr>Arreglar un pinchazo</vt:lpstr>
      <vt:lpstr>Calcular el mcd por el algoritmo de Euclides</vt:lpstr>
      <vt:lpstr>Sumar e imprimir los números 3,6,9,12,… 99 </vt:lpstr>
      <vt:lpstr>Lenguajes de programación</vt:lpstr>
      <vt:lpstr>Lenguajes de programación</vt:lpstr>
      <vt:lpstr>Lenguajes de programación</vt:lpstr>
      <vt:lpstr>Sintaxis de los lenguajes de programación</vt:lpstr>
      <vt:lpstr>Sintaxis de los lenguajes de programación</vt:lpstr>
      <vt:lpstr>Sintaxis de los lenguajes de programación</vt:lpstr>
      <vt:lpstr>Desarrollo de programas</vt:lpstr>
      <vt:lpstr>Desarrollo de programas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2009-03-05T21:53:53Z</dcterms:created>
  <dcterms:modified xsi:type="dcterms:W3CDTF">2014-10-01T13:33:12Z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